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tiff" ContentType="image/tiff"/>
  <Default Extension="vml" ContentType="application/vnd.openxmlformats-officedocument.vmlDrawing"/>
  <Default Extension="rels" ContentType="application/vnd.openxmlformats-package.relationships+xml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85" r:id="rId2"/>
    <p:sldId id="543" r:id="rId3"/>
    <p:sldId id="557" r:id="rId4"/>
    <p:sldId id="488" r:id="rId5"/>
    <p:sldId id="539" r:id="rId6"/>
    <p:sldId id="527" r:id="rId7"/>
    <p:sldId id="544" r:id="rId8"/>
    <p:sldId id="547" r:id="rId9"/>
    <p:sldId id="545" r:id="rId10"/>
    <p:sldId id="548" r:id="rId11"/>
    <p:sldId id="562" r:id="rId12"/>
    <p:sldId id="528" r:id="rId13"/>
    <p:sldId id="529" r:id="rId14"/>
    <p:sldId id="530" r:id="rId15"/>
    <p:sldId id="531" r:id="rId16"/>
    <p:sldId id="535" r:id="rId17"/>
    <p:sldId id="537" r:id="rId18"/>
    <p:sldId id="532" r:id="rId19"/>
    <p:sldId id="533" r:id="rId20"/>
    <p:sldId id="563" r:id="rId21"/>
    <p:sldId id="526" r:id="rId22"/>
    <p:sldId id="534" r:id="rId23"/>
    <p:sldId id="554" r:id="rId24"/>
    <p:sldId id="560" r:id="rId25"/>
    <p:sldId id="558" r:id="rId26"/>
    <p:sldId id="559" r:id="rId27"/>
    <p:sldId id="556" r:id="rId28"/>
    <p:sldId id="553" r:id="rId29"/>
    <p:sldId id="564" r:id="rId30"/>
    <p:sldId id="538" r:id="rId31"/>
    <p:sldId id="569" r:id="rId32"/>
    <p:sldId id="570" r:id="rId33"/>
    <p:sldId id="571" r:id="rId34"/>
    <p:sldId id="572" r:id="rId35"/>
    <p:sldId id="565" r:id="rId36"/>
    <p:sldId id="566" r:id="rId37"/>
    <p:sldId id="567" r:id="rId38"/>
    <p:sldId id="580" r:id="rId39"/>
    <p:sldId id="576" r:id="rId40"/>
    <p:sldId id="568" r:id="rId41"/>
    <p:sldId id="575" r:id="rId42"/>
    <p:sldId id="573" r:id="rId43"/>
    <p:sldId id="577" r:id="rId44"/>
    <p:sldId id="578" r:id="rId45"/>
    <p:sldId id="579" r:id="rId46"/>
    <p:sldId id="549" r:id="rId47"/>
    <p:sldId id="581" r:id="rId48"/>
    <p:sldId id="574" r:id="rId49"/>
    <p:sldId id="523" r:id="rId50"/>
    <p:sldId id="480" r:id="rId51"/>
    <p:sldId id="490" r:id="rId52"/>
    <p:sldId id="561" r:id="rId53"/>
  </p:sldIdLst>
  <p:sldSz cx="9144000" cy="6858000" type="screen4x3"/>
  <p:notesSz cx="6858000" cy="9144000"/>
  <p:custDataLst>
    <p:tags r:id="rId56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26" userDrawn="1">
          <p15:clr>
            <a:srgbClr val="A4A3A4"/>
          </p15:clr>
        </p15:guide>
        <p15:guide id="3" pos="5534" userDrawn="1">
          <p15:clr>
            <a:srgbClr val="A4A3A4"/>
          </p15:clr>
        </p15:guide>
        <p15:guide id="4" orient="horz" pos="3657" userDrawn="1">
          <p15:clr>
            <a:srgbClr val="A4A3A4"/>
          </p15:clr>
        </p15:guide>
        <p15:guide id="5" pos="2880" userDrawn="1">
          <p15:clr>
            <a:srgbClr val="A4A3A4"/>
          </p15:clr>
        </p15:guide>
        <p15:guide id="6" orient="horz" pos="10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atrin Bergener" initials="KB" lastIdx="2" clrIdx="0"/>
  <p:cmAuthor id="1" name="Marcus Cramer" initials="MC" lastIdx="9" clrIdx="1">
    <p:extLst/>
  </p:cmAuthor>
  <p:cmAuthor id="2" name="Martin Wölck" initials="" lastIdx="48" clrIdx="2"/>
  <p:cmAuthor id="3" name="Martin Wö" initials="MW" lastIdx="21" clrIdx="3">
    <p:extLst/>
  </p:cmAuthor>
  <p:cmAuthor id="4" name="Johannes Berger" initials="JB" lastIdx="5" clrIdx="4"/>
  <p:cmAuthor id="5" name="Herr Johannes Berger" initials="HJB" lastIdx="1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5F"/>
    <a:srgbClr val="852339"/>
    <a:srgbClr val="000000"/>
    <a:srgbClr val="D9D9D9"/>
    <a:srgbClr val="8797A3"/>
    <a:srgbClr val="003E90"/>
    <a:srgbClr val="004D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34" autoAdjust="0"/>
    <p:restoredTop sz="89892" autoAdjust="0"/>
  </p:normalViewPr>
  <p:slideViewPr>
    <p:cSldViewPr>
      <p:cViewPr>
        <p:scale>
          <a:sx n="89" d="100"/>
          <a:sy n="89" d="100"/>
        </p:scale>
        <p:origin x="1408" y="672"/>
      </p:cViewPr>
      <p:guideLst>
        <p:guide pos="226"/>
        <p:guide pos="5534"/>
        <p:guide orient="horz" pos="3657"/>
        <p:guide pos="2880"/>
        <p:guide orient="horz" pos="10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3154" y="58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handoutMaster" Target="handoutMasters/handoutMaster1.xml"/><Relationship Id="rId56" Type="http://schemas.openxmlformats.org/officeDocument/2006/relationships/tags" Target="tags/tag1.xml"/><Relationship Id="rId57" Type="http://schemas.openxmlformats.org/officeDocument/2006/relationships/commentAuthors" Target="commentAuthors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noFill/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noFill/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noFill/>
              <a:ln>
                <a:noFill/>
              </a:ln>
              <a:effectLst/>
            </c:spPr>
          </c:dPt>
          <c:dPt>
            <c:idx val="4"/>
            <c:invertIfNegative val="0"/>
            <c:bubble3D val="0"/>
            <c:spPr>
              <a:noFill/>
              <a:ln>
                <a:noFill/>
              </a:ln>
              <a:effectLst/>
            </c:spPr>
          </c:dPt>
          <c:dPt>
            <c:idx val="5"/>
            <c:invertIfNegative val="0"/>
            <c:bubble3D val="0"/>
            <c:spPr>
              <a:noFill/>
              <a:ln>
                <a:noFill/>
              </a:ln>
              <a:effectLst/>
            </c:spPr>
          </c:dPt>
          <c:dPt>
            <c:idx val="7"/>
            <c:invertIfNegative val="0"/>
            <c:bubble3D val="0"/>
            <c:spPr>
              <a:noFill/>
              <a:ln>
                <a:noFill/>
              </a:ln>
              <a:effectLst/>
            </c:spPr>
          </c:dPt>
          <c:dPt>
            <c:idx val="8"/>
            <c:invertIfNegative val="0"/>
            <c:bubble3D val="0"/>
            <c:spPr>
              <a:noFill/>
              <a:ln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-0.00304066894716838"/>
                  <c:y val="-0.27879373578307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-0.00304066894716838"/>
                  <c:y val="-0.26597563298844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9"/>
              <c:layout>
                <c:manualLayout>
                  <c:x val="-1.1148990678859E-16"/>
                  <c:y val="-0.21790774750860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Total</c:v>
                </c:pt>
                <c:pt idx="1">
                  <c:v>ID + target</c:v>
                </c:pt>
                <c:pt idx="2">
                  <c:v>One factor</c:v>
                </c:pt>
                <c:pt idx="3">
                  <c:v>Boolean</c:v>
                </c:pt>
                <c:pt idx="4">
                  <c:v>Date</c:v>
                </c:pt>
                <c:pt idx="5">
                  <c:v>String</c:v>
                </c:pt>
                <c:pt idx="6">
                  <c:v>Numerical</c:v>
                </c:pt>
                <c:pt idx="7">
                  <c:v>|Cor| = 1</c:v>
                </c:pt>
                <c:pt idx="8">
                  <c:v>Factor data</c:v>
                </c:pt>
                <c:pt idx="9">
                  <c:v>Actual numeric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1934.0</c:v>
                </c:pt>
                <c:pt idx="1">
                  <c:v>1932.0</c:v>
                </c:pt>
                <c:pt idx="2">
                  <c:v>1924.0</c:v>
                </c:pt>
                <c:pt idx="3">
                  <c:v>1857.0</c:v>
                </c:pt>
                <c:pt idx="4">
                  <c:v>1841.0</c:v>
                </c:pt>
                <c:pt idx="5">
                  <c:v>1824.0</c:v>
                </c:pt>
                <c:pt idx="6">
                  <c:v>1824.0</c:v>
                </c:pt>
                <c:pt idx="7">
                  <c:v>1775.0</c:v>
                </c:pt>
                <c:pt idx="8">
                  <c:v>1427.0</c:v>
                </c:pt>
                <c:pt idx="9">
                  <c:v>1427.0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-0.00152033447358419"/>
                  <c:y val="-0.081378551630081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t" anchorCtr="0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Total</c:v>
                </c:pt>
                <c:pt idx="1">
                  <c:v>ID + target</c:v>
                </c:pt>
                <c:pt idx="2">
                  <c:v>One factor</c:v>
                </c:pt>
                <c:pt idx="3">
                  <c:v>Boolean</c:v>
                </c:pt>
                <c:pt idx="4">
                  <c:v>Date</c:v>
                </c:pt>
                <c:pt idx="5">
                  <c:v>String</c:v>
                </c:pt>
                <c:pt idx="6">
                  <c:v>Numerical</c:v>
                </c:pt>
                <c:pt idx="7">
                  <c:v>|Cor| = 1</c:v>
                </c:pt>
                <c:pt idx="8">
                  <c:v>Factor data</c:v>
                </c:pt>
                <c:pt idx="9">
                  <c:v>Actual numeric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0.0</c:v>
                </c:pt>
                <c:pt idx="1">
                  <c:v>2.0</c:v>
                </c:pt>
                <c:pt idx="2">
                  <c:v>8.0</c:v>
                </c:pt>
                <c:pt idx="3">
                  <c:v>67.0</c:v>
                </c:pt>
                <c:pt idx="4">
                  <c:v>16.0</c:v>
                </c:pt>
                <c:pt idx="5">
                  <c:v>17.0</c:v>
                </c:pt>
                <c:pt idx="6">
                  <c:v>0.0</c:v>
                </c:pt>
                <c:pt idx="7">
                  <c:v>49.0</c:v>
                </c:pt>
                <c:pt idx="8">
                  <c:v>348.0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635660528"/>
        <c:axId val="1831682288"/>
      </c:barChart>
      <c:catAx>
        <c:axId val="1635660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1682288"/>
        <c:crosses val="autoZero"/>
        <c:auto val="1"/>
        <c:lblAlgn val="ctr"/>
        <c:lblOffset val="100"/>
        <c:noMultiLvlLbl val="0"/>
      </c:catAx>
      <c:valAx>
        <c:axId val="1831682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6605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Tabelle1!$A$2:$A$8</c:f>
              <c:strCache>
                <c:ptCount val="7"/>
                <c:pt idx="0">
                  <c:v>Bayes Classification</c:v>
                </c:pt>
                <c:pt idx="1">
                  <c:v>Random Forest</c:v>
                </c:pt>
                <c:pt idx="2">
                  <c:v>Deep Learning</c:v>
                </c:pt>
                <c:pt idx="3">
                  <c:v>Support Vector Machines</c:v>
                </c:pt>
                <c:pt idx="4">
                  <c:v>Neural Networks</c:v>
                </c:pt>
                <c:pt idx="5">
                  <c:v>Trees</c:v>
                </c:pt>
                <c:pt idx="6">
                  <c:v>Regression</c:v>
                </c:pt>
              </c:strCache>
            </c:strRef>
          </c:cat>
          <c:val>
            <c:numRef>
              <c:f>Tabelle1!$B$2:$B$8</c:f>
              <c:numCache>
                <c:formatCode>General</c:formatCode>
                <c:ptCount val="7"/>
                <c:pt idx="0">
                  <c:v>127.0</c:v>
                </c:pt>
                <c:pt idx="1">
                  <c:v>196.0</c:v>
                </c:pt>
                <c:pt idx="2">
                  <c:v>345.0</c:v>
                </c:pt>
                <c:pt idx="3">
                  <c:v>503.0</c:v>
                </c:pt>
                <c:pt idx="4">
                  <c:v>999.0</c:v>
                </c:pt>
                <c:pt idx="5">
                  <c:v>1350.0</c:v>
                </c:pt>
                <c:pt idx="6">
                  <c:v>1591.0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714696576"/>
        <c:axId val="1714698624"/>
      </c:barChart>
      <c:catAx>
        <c:axId val="17146965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4698624"/>
        <c:crosses val="autoZero"/>
        <c:auto val="1"/>
        <c:lblAlgn val="ctr"/>
        <c:lblOffset val="100"/>
        <c:noMultiLvlLbl val="0"/>
      </c:catAx>
      <c:valAx>
        <c:axId val="17146986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46965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95B663-A359-4E54-8989-6E815F050B49}" type="datetimeFigureOut">
              <a:rPr lang="de-DE" smtClean="0"/>
              <a:pPr/>
              <a:t>06.01.17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06FD83-94F6-4B7E-97F7-9005B88CBB08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7707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C243D8-2C9D-447E-8AC2-008C661E1A6F}" type="datetimeFigureOut">
              <a:rPr lang="de-DE" smtClean="0"/>
              <a:pPr/>
              <a:t>06.01.17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FBBB1-C8EB-4E56-B1DB-58475CA8EC6C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6613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3143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Loss</a:t>
            </a:r>
            <a:r>
              <a:rPr lang="en-US" baseline="0" dirty="0" smtClean="0"/>
              <a:t> controls predictive power,</a:t>
            </a:r>
          </a:p>
          <a:p>
            <a:r>
              <a:rPr lang="en-US" dirty="0" smtClean="0"/>
              <a:t>Complexity prevents</a:t>
            </a:r>
            <a:r>
              <a:rPr lang="en-US" baseline="0" dirty="0" smtClean="0"/>
              <a:t> overfitting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09035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P(TP)=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probability of detection</a:t>
            </a:r>
            <a:r>
              <a:rPr lang="en-US" sz="1200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sensitivity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AUC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equal to the probability that a classifier will rank a randomly chosen positive instance higher than a randomly chosen negative one (assuming 'positive' ranks higher than 'negative')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2943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49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8977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0" y="6084095"/>
            <a:ext cx="8793956" cy="466724"/>
          </a:xfrm>
          <a:prstGeom prst="rect">
            <a:avLst/>
          </a:prstGeom>
          <a:solidFill>
            <a:srgbClr val="852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Bildplatzhalter 3"/>
          <p:cNvSpPr>
            <a:spLocks noGrp="1"/>
          </p:cNvSpPr>
          <p:nvPr>
            <p:ph type="pic" sz="quarter" idx="13" hasCustomPrompt="1"/>
          </p:nvPr>
        </p:nvSpPr>
        <p:spPr>
          <a:xfrm>
            <a:off x="6804025" y="4508475"/>
            <a:ext cx="1944688" cy="720725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Partner Logo 1</a:t>
            </a:r>
            <a:endParaRPr lang="de-DE" dirty="0"/>
          </a:p>
        </p:txBody>
      </p:sp>
      <p:sp>
        <p:nvSpPr>
          <p:cNvPr id="18" name="Bildplatzhalter 3"/>
          <p:cNvSpPr>
            <a:spLocks noGrp="1"/>
          </p:cNvSpPr>
          <p:nvPr>
            <p:ph type="pic" sz="quarter" idx="14" hasCustomPrompt="1"/>
          </p:nvPr>
        </p:nvSpPr>
        <p:spPr>
          <a:xfrm>
            <a:off x="6804248" y="3645024"/>
            <a:ext cx="1944688" cy="720725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Partner Logo 2</a:t>
            </a:r>
            <a:endParaRPr lang="de-DE" dirty="0"/>
          </a:p>
        </p:txBody>
      </p:sp>
      <p:pic>
        <p:nvPicPr>
          <p:cNvPr id="19" name="Picture 2" descr="\\wi1.uni-muenster.de\dfs\institut\ERCIS\10 Corporate Identity\10 Corporate Design &amp; Communication\10 Logos &amp; Grafiken &amp; Bilder\10 ERCIS-Logo\logo_schrift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338" y="445245"/>
            <a:ext cx="1892185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\\wi1.uni-muenster.de\dfs\institut\ERCIS\10 Corporate Identity\10 Corporate Design &amp; Communication\10 Logos &amp; Grafiken &amp; Bilder\30 WWU-Logo\WWU_Logo1_1c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37884"/>
            <a:ext cx="1874862" cy="40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467545" y="2348880"/>
            <a:ext cx="6264696" cy="504055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24.07.2014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7544" y="1484784"/>
            <a:ext cx="6264695" cy="864096"/>
          </a:xfrm>
          <a:prstGeom prst="rect">
            <a:avLst/>
          </a:prstGeom>
        </p:spPr>
        <p:txBody>
          <a:bodyPr/>
          <a:lstStyle>
            <a:lvl1pPr>
              <a:defRPr lang="de-DE" sz="2500" b="1" kern="1200" cap="all" spc="0" baseline="0" noProof="0" smtClean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noProof="0" dirty="0" err="1" smtClean="0"/>
              <a:t>Endpräsentation</a:t>
            </a:r>
            <a:endParaRPr lang="en-US" noProof="0" dirty="0"/>
          </a:p>
        </p:txBody>
      </p:sp>
      <p:sp>
        <p:nvSpPr>
          <p:cNvPr id="11" name="Textfeld 10"/>
          <p:cNvSpPr txBox="1"/>
          <p:nvPr userDrawn="1"/>
        </p:nvSpPr>
        <p:spPr>
          <a:xfrm>
            <a:off x="7524328" y="6101922"/>
            <a:ext cx="12241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300"/>
              </a:spcAft>
            </a:pPr>
            <a:r>
              <a:rPr lang="de-DE" sz="1100" b="0" cap="none" baseline="0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br>
              <a:rPr lang="de-DE" sz="1100" b="0" cap="none" baseline="0" dirty="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de-DE" sz="1100" b="0" cap="none" baseline="0" dirty="0" smtClean="0">
                <a:solidFill>
                  <a:schemeClr val="bg1"/>
                </a:solidFill>
                <a:latin typeface="Trebuchet MS" pitchFamily="34" charset="0"/>
              </a:rPr>
              <a:t>2016-10-26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Left) + Text (N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468313" y="476250"/>
            <a:ext cx="3959225" cy="5400675"/>
          </a:xfrm>
          <a:prstGeom prst="rect">
            <a:avLst/>
          </a:prstGeom>
        </p:spPr>
        <p:txBody>
          <a:bodyPr/>
          <a:lstStyle/>
          <a:p>
            <a:r>
              <a:rPr lang="en-US" noProof="0" dirty="0" smtClean="0"/>
              <a:t>Add picture by clicking symbol</a:t>
            </a:r>
            <a:endParaRPr lang="en-US" noProof="0" dirty="0"/>
          </a:p>
        </p:txBody>
      </p:sp>
      <p:sp>
        <p:nvSpPr>
          <p:cNvPr id="8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4644008" y="2348880"/>
            <a:ext cx="4121991" cy="352839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Wingdings" pitchFamily="2" charset="2"/>
              <a:buNone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  <p:sp>
        <p:nvSpPr>
          <p:cNvPr id="10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4644008" y="1963584"/>
            <a:ext cx="4141792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44007" y="1484783"/>
            <a:ext cx="4142805" cy="479747"/>
          </a:xfrm>
          <a:prstGeom prst="rect">
            <a:avLst/>
          </a:prstGeom>
        </p:spPr>
        <p:txBody>
          <a:bodyPr/>
          <a:lstStyle>
            <a:lvl1pPr>
              <a:defRPr lang="de-DE" sz="2500" b="1" kern="1200" cap="all" spc="0" baseline="0" noProof="0" smtClean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77825" y="5867400"/>
            <a:ext cx="1755775" cy="22860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de-DE" dirty="0" smtClean="0"/>
              <a:t>Source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ullets) + Image (right,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6804248" y="1628800"/>
            <a:ext cx="1854956" cy="4248125"/>
          </a:xfrm>
          <a:prstGeom prst="rect">
            <a:avLst/>
          </a:prstGeom>
        </p:spPr>
        <p:txBody>
          <a:bodyPr/>
          <a:lstStyle/>
          <a:p>
            <a:r>
              <a:rPr lang="en-US" noProof="0" dirty="0" smtClean="0"/>
              <a:t>Add picture by clicking symbol</a:t>
            </a:r>
            <a:endParaRPr lang="en-US" noProof="0" dirty="0"/>
          </a:p>
        </p:txBody>
      </p:sp>
      <p:sp>
        <p:nvSpPr>
          <p:cNvPr id="12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  <p:sp>
        <p:nvSpPr>
          <p:cNvPr id="6" name="Inhaltsplatzhalter 6"/>
          <p:cNvSpPr>
            <a:spLocks noGrp="1"/>
          </p:cNvSpPr>
          <p:nvPr>
            <p:ph sz="quarter" idx="17" hasCustomPrompt="1"/>
          </p:nvPr>
        </p:nvSpPr>
        <p:spPr>
          <a:xfrm>
            <a:off x="378001" y="1548000"/>
            <a:ext cx="6282232" cy="4319587"/>
          </a:xfrm>
          <a:prstGeom prst="rect">
            <a:avLst/>
          </a:prstGeom>
        </p:spPr>
        <p:txBody>
          <a:bodyPr tIns="36000" bIns="36000">
            <a:normAutofit/>
          </a:bodyPr>
          <a:lstStyle>
            <a:lvl1pPr marL="180000" indent="-1800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360000" indent="-180000">
              <a:spcBef>
                <a:spcPts val="300"/>
              </a:spcBef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540000" indent="-180000">
              <a:spcBef>
                <a:spcPts val="0"/>
              </a:spcBef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720000" indent="-180000"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1"/>
            <a:r>
              <a:rPr lang="en-US" noProof="0" dirty="0" smtClean="0"/>
              <a:t>Click to add text</a:t>
            </a:r>
          </a:p>
          <a:p>
            <a:pPr lvl="2"/>
            <a:r>
              <a:rPr lang="en-US" noProof="0" dirty="0" smtClean="0"/>
              <a:t>Click to add text</a:t>
            </a:r>
          </a:p>
          <a:p>
            <a:pPr lvl="3"/>
            <a:r>
              <a:rPr lang="en-US" noProof="0" dirty="0" smtClean="0"/>
              <a:t>Click to add text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71722" y="573881"/>
            <a:ext cx="6504533" cy="481336"/>
          </a:xfrm>
          <a:prstGeom prst="rect">
            <a:avLst/>
          </a:prstGeom>
        </p:spPr>
        <p:txBody>
          <a:bodyPr/>
          <a:lstStyle>
            <a:lvl1pPr>
              <a:defRPr lang="de-DE" sz="2500" b="1" kern="1200" cap="all" spc="0" baseline="0" noProof="0" smtClean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77825" y="5867400"/>
            <a:ext cx="1755775" cy="22860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de-DE" dirty="0" smtClean="0"/>
              <a:t>Source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No Bullets) + Image (right,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6804248" y="1628800"/>
            <a:ext cx="1854956" cy="4248125"/>
          </a:xfrm>
          <a:prstGeom prst="rect">
            <a:avLst/>
          </a:prstGeom>
        </p:spPr>
        <p:txBody>
          <a:bodyPr/>
          <a:lstStyle/>
          <a:p>
            <a:r>
              <a:rPr lang="en-US" noProof="0" dirty="0" smtClean="0"/>
              <a:t>Add picture by clicking symbol</a:t>
            </a:r>
            <a:endParaRPr lang="en-US" noProof="0" dirty="0"/>
          </a:p>
        </p:txBody>
      </p:sp>
      <p:sp>
        <p:nvSpPr>
          <p:cNvPr id="12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  <p:sp>
        <p:nvSpPr>
          <p:cNvPr id="9" name="Inhaltsplatzhalter 6"/>
          <p:cNvSpPr>
            <a:spLocks noGrp="1"/>
          </p:cNvSpPr>
          <p:nvPr>
            <p:ph sz="quarter" idx="17" hasCustomPrompt="1"/>
          </p:nvPr>
        </p:nvSpPr>
        <p:spPr>
          <a:xfrm>
            <a:off x="378001" y="1548000"/>
            <a:ext cx="6282232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Wingdings" pitchFamily="2" charset="2"/>
              <a:buNone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449263" indent="-182563"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806450" indent="-182563"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989013" indent="0">
              <a:buFont typeface="Wingdings" pitchFamily="2" charset="2"/>
              <a:buNone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71722" y="573881"/>
            <a:ext cx="6504533" cy="481336"/>
          </a:xfrm>
          <a:prstGeom prst="rect">
            <a:avLst/>
          </a:prstGeom>
        </p:spPr>
        <p:txBody>
          <a:bodyPr/>
          <a:lstStyle>
            <a:lvl1pPr>
              <a:defRPr lang="de-DE" sz="2500" b="1" kern="1200" cap="all" spc="0" baseline="0" noProof="0" smtClean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77825" y="5867400"/>
            <a:ext cx="1755775" cy="22860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de-DE" dirty="0" smtClean="0"/>
              <a:t>Source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Inhaltsplatzhalter 12"/>
          <p:cNvSpPr>
            <a:spLocks noGrp="1"/>
          </p:cNvSpPr>
          <p:nvPr>
            <p:ph sz="quarter" idx="11" hasCustomPrompt="1"/>
          </p:nvPr>
        </p:nvSpPr>
        <p:spPr>
          <a:xfrm>
            <a:off x="395536" y="1772816"/>
            <a:ext cx="6552728" cy="3312368"/>
          </a:xfrm>
          <a:prstGeom prst="rect">
            <a:avLst/>
          </a:prstGeom>
        </p:spPr>
        <p:txBody>
          <a:bodyPr/>
          <a:lstStyle>
            <a:lvl1pPr marL="0">
              <a:spcAft>
                <a:spcPts val="600"/>
              </a:spcAft>
              <a:defRPr sz="25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Click to add text or Image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95536" y="5157192"/>
            <a:ext cx="6551613" cy="792162"/>
          </a:xfrm>
          <a:prstGeom prst="rect">
            <a:avLst/>
          </a:prstGeom>
        </p:spPr>
        <p:txBody>
          <a:bodyPr/>
          <a:lstStyle>
            <a:lvl1pPr marL="182563" marR="0" indent="-1825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 lang="en-US" sz="1300" b="0" kern="1200" cap="all" spc="0" baseline="0" noProof="0" dirty="0" smtClean="0">
                <a:solidFill>
                  <a:schemeClr val="bg1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marL="182563" marR="0" lvl="0" indent="-1825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/>
              <a:t>Click to add contact Details</a:t>
            </a:r>
          </a:p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378000" y="1548000"/>
            <a:ext cx="8353425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183600" indent="-1836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449263" indent="-182563">
              <a:spcBef>
                <a:spcPts val="300"/>
              </a:spcBef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806450" indent="-182563">
              <a:spcBef>
                <a:spcPts val="300"/>
              </a:spcBef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1163638" indent="-174625">
              <a:buFont typeface="Wingdings" pitchFamily="2" charset="2"/>
              <a:buChar char="§"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  <p:sp>
        <p:nvSpPr>
          <p:cNvPr id="12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71722" y="573881"/>
            <a:ext cx="6504533" cy="481336"/>
          </a:xfrm>
          <a:prstGeom prst="rect">
            <a:avLst/>
          </a:prstGeom>
        </p:spPr>
        <p:txBody>
          <a:bodyPr/>
          <a:lstStyle>
            <a:lvl1pPr>
              <a:defRPr lang="de-DE" sz="2500" b="1" kern="1200" cap="all" spc="0" baseline="0" noProof="0" smtClean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de-DE" dirty="0" smtClean="0"/>
              <a:t>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3282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378000" y="1548001"/>
            <a:ext cx="8353425" cy="4014600"/>
          </a:xfrm>
          <a:prstGeom prst="rect">
            <a:avLst/>
          </a:prstGeom>
        </p:spPr>
        <p:txBody>
          <a:bodyPr tIns="36000" bIns="36000">
            <a:normAutofit/>
          </a:bodyPr>
          <a:lstStyle>
            <a:lvl1pPr marL="180000" indent="-1800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360000" indent="-180000">
              <a:spcBef>
                <a:spcPts val="300"/>
              </a:spcBef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540000" indent="-180000">
              <a:spcBef>
                <a:spcPts val="0"/>
              </a:spcBef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720000" indent="-180000">
              <a:spcBef>
                <a:spcPts val="0"/>
              </a:spcBef>
              <a:buFont typeface="Wingdings" pitchFamily="2" charset="2"/>
              <a:buChar char="§"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1"/>
            <a:r>
              <a:rPr lang="en-US" noProof="0" dirty="0" smtClean="0"/>
              <a:t>Click to add text</a:t>
            </a:r>
          </a:p>
          <a:p>
            <a:pPr lvl="2"/>
            <a:r>
              <a:rPr lang="en-US" noProof="0" dirty="0" smtClean="0"/>
              <a:t>Click to add text</a:t>
            </a:r>
          </a:p>
          <a:p>
            <a:pPr lvl="3"/>
            <a:r>
              <a:rPr lang="en-US" noProof="0" dirty="0" smtClean="0"/>
              <a:t>Click to add text</a:t>
            </a:r>
          </a:p>
        </p:txBody>
      </p:sp>
      <p:sp>
        <p:nvSpPr>
          <p:cNvPr id="12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71722" y="573881"/>
            <a:ext cx="6504533" cy="481336"/>
          </a:xfrm>
          <a:prstGeom prst="rect">
            <a:avLst/>
          </a:prstGeom>
        </p:spPr>
        <p:txBody>
          <a:bodyPr/>
          <a:lstStyle>
            <a:lvl1pPr>
              <a:defRPr lang="de-DE" sz="2500" b="1" kern="1200" cap="all" spc="0" baseline="0" noProof="0" smtClean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7" hasCustomPrompt="1"/>
          </p:nvPr>
        </p:nvSpPr>
        <p:spPr>
          <a:xfrm>
            <a:off x="377825" y="5831815"/>
            <a:ext cx="8353600" cy="26418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de-DE" dirty="0" smtClean="0"/>
              <a:t>Source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(N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378000" y="1548000"/>
            <a:ext cx="8353425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Wingdings" pitchFamily="2" charset="2"/>
              <a:buNone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  <p:sp>
        <p:nvSpPr>
          <p:cNvPr id="10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71722" y="573881"/>
            <a:ext cx="6504533" cy="481336"/>
          </a:xfrm>
          <a:prstGeom prst="rect">
            <a:avLst/>
          </a:prstGeom>
        </p:spPr>
        <p:txBody>
          <a:bodyPr/>
          <a:lstStyle>
            <a:lvl1pPr>
              <a:defRPr lang="de-DE" sz="2500" b="1" kern="1200" cap="all" spc="0" baseline="0" noProof="0" smtClean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77825" y="5867400"/>
            <a:ext cx="1755775" cy="22860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de-DE" dirty="0" smtClean="0"/>
              <a:t>Source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(Bullets, No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  <p:sp>
        <p:nvSpPr>
          <p:cNvPr id="6" name="Rechteck 5"/>
          <p:cNvSpPr/>
          <p:nvPr userDrawn="1"/>
        </p:nvSpPr>
        <p:spPr>
          <a:xfrm>
            <a:off x="7020272" y="404664"/>
            <a:ext cx="1728192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378000" y="1548000"/>
            <a:ext cx="8353425" cy="4319587"/>
          </a:xfrm>
          <a:prstGeom prst="rect">
            <a:avLst/>
          </a:prstGeom>
        </p:spPr>
        <p:txBody>
          <a:bodyPr lIns="90000" tIns="36000" bIns="36000">
            <a:normAutofit/>
          </a:bodyPr>
          <a:lstStyle>
            <a:lvl1pPr marL="180000" indent="-1800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360000" indent="-180000">
              <a:spcBef>
                <a:spcPts val="300"/>
              </a:spcBef>
              <a:buFont typeface="Wingdings" pitchFamily="2" charset="2"/>
              <a:buChar char="§"/>
              <a:defRPr lang="en-US" sz="2200" b="0" kern="1200" noProof="0" dirty="0" smtClean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2pPr>
            <a:lvl3pPr marL="540000" indent="-180000">
              <a:spcBef>
                <a:spcPts val="0"/>
              </a:spcBef>
              <a:buFont typeface="Wingdings" pitchFamily="2" charset="2"/>
              <a:buChar char="§"/>
              <a:defRPr baseline="0">
                <a:solidFill>
                  <a:srgbClr val="5F5F5F"/>
                </a:solidFill>
              </a:defRPr>
            </a:lvl3pPr>
            <a:lvl4pPr marL="720000" indent="-180000"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1"/>
            <a:r>
              <a:rPr lang="en-US" noProof="0" dirty="0" smtClean="0"/>
              <a:t>Click to add text</a:t>
            </a:r>
          </a:p>
          <a:p>
            <a:pPr lvl="2"/>
            <a:r>
              <a:rPr lang="en-US" noProof="0" dirty="0" smtClean="0"/>
              <a:t>Click to add text</a:t>
            </a:r>
          </a:p>
          <a:p>
            <a:pPr lvl="3"/>
            <a:r>
              <a:rPr lang="en-US" noProof="0" dirty="0" smtClean="0"/>
              <a:t>Click to add text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71722" y="573881"/>
            <a:ext cx="6504533" cy="481336"/>
          </a:xfrm>
          <a:prstGeom prst="rect">
            <a:avLst/>
          </a:prstGeom>
        </p:spPr>
        <p:txBody>
          <a:bodyPr/>
          <a:lstStyle>
            <a:lvl1pPr>
              <a:defRPr lang="de-DE" sz="2500" b="1" kern="1200" cap="all" spc="0" baseline="0" noProof="0" smtClean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77825" y="5867400"/>
            <a:ext cx="1755775" cy="22860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de-DE" dirty="0" smtClean="0"/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4646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(Bullets, No Title, No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7020272" y="404664"/>
            <a:ext cx="1728192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378000" y="188640"/>
            <a:ext cx="8370464" cy="5678947"/>
          </a:xfrm>
          <a:prstGeom prst="rect">
            <a:avLst/>
          </a:prstGeom>
        </p:spPr>
        <p:txBody>
          <a:bodyPr tIns="36000" bIns="36000">
            <a:normAutofit/>
          </a:bodyPr>
          <a:lstStyle>
            <a:lvl1pPr marL="180000" indent="-1800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360000" indent="-180000">
              <a:spcBef>
                <a:spcPts val="300"/>
              </a:spcBef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540000" indent="-180000">
              <a:spcBef>
                <a:spcPts val="0"/>
              </a:spcBef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720000" indent="-180000"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1"/>
            <a:r>
              <a:rPr lang="en-US" noProof="0" dirty="0" smtClean="0"/>
              <a:t>Click to add text</a:t>
            </a:r>
          </a:p>
          <a:p>
            <a:pPr lvl="2"/>
            <a:r>
              <a:rPr lang="en-US" noProof="0" dirty="0" smtClean="0"/>
              <a:t>Click to add text</a:t>
            </a:r>
          </a:p>
          <a:p>
            <a:pPr lvl="3"/>
            <a:r>
              <a:rPr lang="en-US" noProof="0" dirty="0" smtClean="0"/>
              <a:t>Click to add text</a:t>
            </a:r>
          </a:p>
        </p:txBody>
      </p:sp>
      <p:sp>
        <p:nvSpPr>
          <p:cNvPr id="4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77825" y="5867400"/>
            <a:ext cx="1755775" cy="22860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de-DE" dirty="0" smtClean="0"/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8256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3" hasCustomPrompt="1"/>
          </p:nvPr>
        </p:nvSpPr>
        <p:spPr>
          <a:xfrm>
            <a:off x="366714" y="1556793"/>
            <a:ext cx="8309742" cy="28083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Picture (optional)</a:t>
            </a:r>
            <a:endParaRPr lang="en-US" noProof="0" dirty="0"/>
          </a:p>
        </p:txBody>
      </p:sp>
      <p:sp>
        <p:nvSpPr>
          <p:cNvPr id="6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67456" y="4941168"/>
            <a:ext cx="83090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ADD subtitle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6713" y="4460875"/>
            <a:ext cx="8309743" cy="480293"/>
          </a:xfrm>
          <a:prstGeom prst="rect">
            <a:avLst/>
          </a:prstGeom>
        </p:spPr>
        <p:txBody>
          <a:bodyPr/>
          <a:lstStyle>
            <a:lvl1pPr>
              <a:defRPr lang="de-DE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ts val="0"/>
              </a:spcBef>
              <a:spcAft>
                <a:spcPts val="300"/>
              </a:spcAft>
              <a:buFontTx/>
              <a:buNone/>
            </a:pPr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77825" y="5867400"/>
            <a:ext cx="1755775" cy="22860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de-DE" dirty="0" smtClean="0"/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411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35"/>
          <p:cNvSpPr>
            <a:spLocks noGrp="1"/>
          </p:cNvSpPr>
          <p:nvPr>
            <p:ph type="body" sz="quarter" idx="17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  <p:sp>
        <p:nvSpPr>
          <p:cNvPr id="6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378000" y="1556792"/>
            <a:ext cx="4121992" cy="4319587"/>
          </a:xfrm>
          <a:prstGeom prst="rect">
            <a:avLst/>
          </a:prstGeom>
        </p:spPr>
        <p:txBody>
          <a:bodyPr tIns="36000" bIns="36000">
            <a:normAutofit/>
          </a:bodyPr>
          <a:lstStyle>
            <a:lvl1pPr marL="180000" indent="-1800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360000" indent="-180000">
              <a:spcBef>
                <a:spcPts val="300"/>
              </a:spcBef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540000" indent="-180000">
              <a:spcBef>
                <a:spcPts val="0"/>
              </a:spcBef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720000" indent="-180000">
              <a:spcBef>
                <a:spcPts val="0"/>
              </a:spcBef>
              <a:buFont typeface="Wingdings" pitchFamily="2" charset="2"/>
              <a:buChar char="§"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1"/>
            <a:r>
              <a:rPr lang="en-US" noProof="0" dirty="0" smtClean="0"/>
              <a:t>Click to add text</a:t>
            </a:r>
          </a:p>
          <a:p>
            <a:pPr lvl="2"/>
            <a:r>
              <a:rPr lang="en-US" noProof="0" dirty="0" smtClean="0"/>
              <a:t>Click to add text</a:t>
            </a:r>
          </a:p>
          <a:p>
            <a:pPr lvl="3"/>
            <a:r>
              <a:rPr lang="en-US" noProof="0" dirty="0" smtClean="0"/>
              <a:t>Click to add text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quarter" idx="18" hasCustomPrompt="1"/>
          </p:nvPr>
        </p:nvSpPr>
        <p:spPr>
          <a:xfrm>
            <a:off x="4626472" y="1556792"/>
            <a:ext cx="4121992" cy="4319587"/>
          </a:xfrm>
          <a:prstGeom prst="rect">
            <a:avLst/>
          </a:prstGeom>
        </p:spPr>
        <p:txBody>
          <a:bodyPr tIns="36000" bIns="36000">
            <a:normAutofit/>
          </a:bodyPr>
          <a:lstStyle>
            <a:lvl1pPr marL="183600" indent="-1836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449263" indent="-182563">
              <a:spcBef>
                <a:spcPts val="300"/>
              </a:spcBef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806450" indent="-182563">
              <a:spcBef>
                <a:spcPts val="300"/>
              </a:spcBef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1163638" indent="-174625">
              <a:buFont typeface="Wingdings" pitchFamily="2" charset="2"/>
              <a:buChar char="§"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marL="180000" lvl="0" indent="-180000" algn="l" defTabSz="9144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noProof="0" dirty="0" smtClean="0"/>
              <a:t>Click to add text</a:t>
            </a:r>
          </a:p>
          <a:p>
            <a:pPr lvl="1"/>
            <a:r>
              <a:rPr lang="en-US" noProof="0" dirty="0" smtClean="0"/>
              <a:t>Click to add text</a:t>
            </a:r>
          </a:p>
          <a:p>
            <a:pPr lvl="2"/>
            <a:r>
              <a:rPr lang="en-US" noProof="0" dirty="0" smtClean="0"/>
              <a:t>Click to add text</a:t>
            </a:r>
          </a:p>
          <a:p>
            <a:pPr lvl="3"/>
            <a:r>
              <a:rPr lang="en-US" noProof="0" dirty="0" smtClean="0"/>
              <a:t>Click to add text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71722" y="573881"/>
            <a:ext cx="6504533" cy="481336"/>
          </a:xfrm>
          <a:prstGeom prst="rect">
            <a:avLst/>
          </a:prstGeom>
        </p:spPr>
        <p:txBody>
          <a:bodyPr/>
          <a:lstStyle>
            <a:lvl1pPr>
              <a:defRPr lang="de-DE" sz="2500" b="1" kern="1200" cap="all" spc="0" baseline="0" noProof="0" smtClean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77825" y="5867400"/>
            <a:ext cx="1755775" cy="22860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de-DE" dirty="0" smtClean="0"/>
              <a:t>Source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N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378001" y="1556792"/>
            <a:ext cx="4121991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Wingdings" pitchFamily="2" charset="2"/>
              <a:buNone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  <p:sp>
        <p:nvSpPr>
          <p:cNvPr id="8" name="Inhaltsplatzhalter 6"/>
          <p:cNvSpPr>
            <a:spLocks noGrp="1"/>
          </p:cNvSpPr>
          <p:nvPr>
            <p:ph sz="quarter" idx="15" hasCustomPrompt="1"/>
          </p:nvPr>
        </p:nvSpPr>
        <p:spPr>
          <a:xfrm>
            <a:off x="4626473" y="1556792"/>
            <a:ext cx="4121991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Wingdings" pitchFamily="2" charset="2"/>
              <a:buNone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  <p:sp>
        <p:nvSpPr>
          <p:cNvPr id="13" name="Textplatzhalter 35"/>
          <p:cNvSpPr>
            <a:spLocks noGrp="1"/>
          </p:cNvSpPr>
          <p:nvPr>
            <p:ph type="body" sz="quarter" idx="17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71722" y="573881"/>
            <a:ext cx="6504533" cy="481336"/>
          </a:xfrm>
          <a:prstGeom prst="rect">
            <a:avLst/>
          </a:prstGeom>
        </p:spPr>
        <p:txBody>
          <a:bodyPr/>
          <a:lstStyle>
            <a:lvl1pPr>
              <a:defRPr lang="de-DE" sz="2500" b="1" kern="1200" cap="all" spc="0" baseline="0" noProof="0" smtClean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77825" y="5867400"/>
            <a:ext cx="1755775" cy="22860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de-DE" dirty="0" smtClean="0"/>
              <a:t>Source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Left) + Text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468313" y="476250"/>
            <a:ext cx="3959225" cy="5400675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noProof="0" dirty="0" smtClean="0"/>
              <a:t>Add picture by clicking symbol</a:t>
            </a:r>
            <a:endParaRPr lang="en-US" noProof="0" dirty="0"/>
          </a:p>
        </p:txBody>
      </p:sp>
      <p:sp>
        <p:nvSpPr>
          <p:cNvPr id="10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4644008" y="1963584"/>
            <a:ext cx="4141792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  <p:sp>
        <p:nvSpPr>
          <p:cNvPr id="8" name="Inhaltsplatzhalter 6"/>
          <p:cNvSpPr>
            <a:spLocks noGrp="1"/>
          </p:cNvSpPr>
          <p:nvPr>
            <p:ph sz="quarter" idx="18" hasCustomPrompt="1"/>
          </p:nvPr>
        </p:nvSpPr>
        <p:spPr>
          <a:xfrm>
            <a:off x="4644008" y="2348880"/>
            <a:ext cx="4121992" cy="3527499"/>
          </a:xfrm>
          <a:prstGeom prst="rect">
            <a:avLst/>
          </a:prstGeom>
        </p:spPr>
        <p:txBody>
          <a:bodyPr tIns="36000" bIns="36000">
            <a:normAutofit/>
          </a:bodyPr>
          <a:lstStyle>
            <a:lvl1pPr marL="180000" indent="-180000" algn="l" defTabSz="9144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360000" indent="-180000">
              <a:spcBef>
                <a:spcPts val="300"/>
              </a:spcBef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540000" indent="-180000">
              <a:spcBef>
                <a:spcPts val="0"/>
              </a:spcBef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720000" indent="-180000"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marL="180000" lvl="0" indent="-180000" algn="l" defTabSz="9144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noProof="0" dirty="0" smtClean="0"/>
              <a:t>Click to add text</a:t>
            </a:r>
          </a:p>
          <a:p>
            <a:pPr lvl="1"/>
            <a:r>
              <a:rPr lang="en-US" noProof="0" dirty="0" smtClean="0"/>
              <a:t>Click to add text</a:t>
            </a:r>
          </a:p>
          <a:p>
            <a:pPr lvl="2"/>
            <a:r>
              <a:rPr lang="en-US" noProof="0" dirty="0" smtClean="0"/>
              <a:t>Click to add text</a:t>
            </a:r>
          </a:p>
          <a:p>
            <a:pPr lvl="3"/>
            <a:r>
              <a:rPr lang="en-US" noProof="0" dirty="0" smtClean="0"/>
              <a:t>Click to add text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644007" y="1484783"/>
            <a:ext cx="4142805" cy="479747"/>
          </a:xfrm>
          <a:prstGeom prst="rect">
            <a:avLst/>
          </a:prstGeom>
        </p:spPr>
        <p:txBody>
          <a:bodyPr/>
          <a:lstStyle>
            <a:lvl1pPr>
              <a:defRPr lang="de-DE" sz="2500" b="1" kern="1200" cap="all" spc="0" baseline="0" noProof="0" smtClean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77825" y="5867400"/>
            <a:ext cx="1755775" cy="22860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de-DE" dirty="0" smtClean="0"/>
              <a:t>Source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2.png"/><Relationship Id="rId21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vmlDrawing" Target="../drawings/vmlDrawing1.vml"/><Relationship Id="rId17" Type="http://schemas.openxmlformats.org/officeDocument/2006/relationships/tags" Target="../tags/tag2.xml"/><Relationship Id="rId18" Type="http://schemas.openxmlformats.org/officeDocument/2006/relationships/oleObject" Target="../embeddings/oleObject1.bin"/><Relationship Id="rId1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108003891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" name="think-cell Folie" r:id="rId18" imgW="344" imgH="341" progId="TCLayout.ActiveDocument.1">
                  <p:embed/>
                </p:oleObj>
              </mc:Choice>
              <mc:Fallback>
                <p:oleObj name="think-cell Folie" r:id="rId18" imgW="344" imgH="34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hteck 10"/>
          <p:cNvSpPr/>
          <p:nvPr userDrawn="1"/>
        </p:nvSpPr>
        <p:spPr>
          <a:xfrm>
            <a:off x="0" y="6084095"/>
            <a:ext cx="8793956" cy="466724"/>
          </a:xfrm>
          <a:prstGeom prst="rect">
            <a:avLst/>
          </a:prstGeom>
          <a:solidFill>
            <a:srgbClr val="852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extfeld 11"/>
          <p:cNvSpPr txBox="1"/>
          <p:nvPr/>
        </p:nvSpPr>
        <p:spPr>
          <a:xfrm>
            <a:off x="378692" y="6101922"/>
            <a:ext cx="412130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100" b="0" cap="none" baseline="0" noProof="0" dirty="0" smtClean="0">
                <a:solidFill>
                  <a:schemeClr val="bg1"/>
                </a:solidFill>
                <a:latin typeface="Trebuchet MS" pitchFamily="34" charset="0"/>
              </a:rPr>
              <a:t>Final Presentation AML-R</a:t>
            </a:r>
          </a:p>
          <a:p>
            <a:pPr>
              <a:spcAft>
                <a:spcPts val="300"/>
              </a:spcAft>
            </a:pPr>
            <a:r>
              <a:rPr lang="de-DE" sz="1100" b="0" cap="none" baseline="0" noProof="0" dirty="0" smtClean="0">
                <a:solidFill>
                  <a:schemeClr val="bg1"/>
                </a:solidFill>
                <a:latin typeface="Trebuchet MS" pitchFamily="34" charset="0"/>
              </a:rPr>
              <a:t>Marcus Cramer, Markus </a:t>
            </a:r>
            <a:r>
              <a:rPr lang="de-DE" sz="1100" b="0" cap="none" baseline="0" noProof="0" dirty="0" err="1" smtClean="0">
                <a:solidFill>
                  <a:schemeClr val="bg1"/>
                </a:solidFill>
                <a:latin typeface="Trebuchet MS" pitchFamily="34" charset="0"/>
              </a:rPr>
              <a:t>Heuchert</a:t>
            </a:r>
            <a:endParaRPr lang="en-US" sz="1100" b="0" cap="none" baseline="0" noProof="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524328" y="6101922"/>
            <a:ext cx="12241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300"/>
              </a:spcAft>
            </a:pPr>
            <a:fld id="{A9063EE5-D4E8-4F75-A77C-D3AC67F05250}" type="slidenum">
              <a:rPr lang="de-DE" sz="1100" b="0" cap="none" baseline="0" smtClean="0">
                <a:solidFill>
                  <a:schemeClr val="bg1"/>
                </a:solidFill>
                <a:latin typeface="Trebuchet MS" pitchFamily="34" charset="0"/>
              </a:rPr>
              <a:pPr algn="r">
                <a:spcAft>
                  <a:spcPts val="300"/>
                </a:spcAft>
              </a:pPr>
              <a:t>‹#›</a:t>
            </a:fld>
            <a:r>
              <a:rPr lang="de-DE" sz="1100" b="0" cap="none" baseline="0" dirty="0" smtClean="0">
                <a:solidFill>
                  <a:schemeClr val="bg1"/>
                </a:solidFill>
                <a:latin typeface="Trebuchet MS" pitchFamily="34" charset="0"/>
              </a:rPr>
              <a:t/>
            </a:r>
            <a:br>
              <a:rPr lang="de-DE" sz="1100" b="0" cap="none" baseline="0" dirty="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de-DE" sz="1100" b="0" cap="none" baseline="0" dirty="0" smtClean="0">
                <a:solidFill>
                  <a:schemeClr val="bg1"/>
                </a:solidFill>
                <a:latin typeface="Trebuchet MS" pitchFamily="34" charset="0"/>
              </a:rPr>
              <a:t>2017-01-17</a:t>
            </a:r>
          </a:p>
        </p:txBody>
      </p:sp>
      <p:pic>
        <p:nvPicPr>
          <p:cNvPr id="16" name="Picture 2" descr="\\wi1.uni-muenster.de\dfs\institut\ERCIS\10 Corporate Identity\10 Corporate Design &amp; Communication\10 Logos &amp; Grafiken &amp; Bilder\10 ERCIS-Logo\ERCIS_logo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448" y="440382"/>
            <a:ext cx="1574224" cy="95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64" r:id="rId4"/>
    <p:sldLayoutId id="2147483663" r:id="rId5"/>
    <p:sldLayoutId id="2147483662" r:id="rId6"/>
    <p:sldLayoutId id="2147483658" r:id="rId7"/>
    <p:sldLayoutId id="2147483653" r:id="rId8"/>
    <p:sldLayoutId id="2147483652" r:id="rId9"/>
    <p:sldLayoutId id="2147483657" r:id="rId10"/>
    <p:sldLayoutId id="2147483659" r:id="rId11"/>
    <p:sldLayoutId id="2147483654" r:id="rId12"/>
    <p:sldLayoutId id="2147483660" r:id="rId13"/>
    <p:sldLayoutId id="2147483665" r:id="rId14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2800" b="1" kern="1200" cap="all" baseline="0">
          <a:solidFill>
            <a:srgbClr val="852339"/>
          </a:solidFill>
          <a:latin typeface="Trebuchet MS" pitchFamily="34" charset="0"/>
          <a:ea typeface="+mj-ea"/>
          <a:cs typeface="Arial" pitchFamily="34" charset="0"/>
        </a:defRPr>
      </a:lvl1pPr>
    </p:titleStyle>
    <p:bodyStyle>
      <a:lvl1pPr marL="182563" indent="-182563" algn="l" defTabSz="914400" rtl="0" eaLnBrk="1" latinLnBrk="0" hangingPunct="1">
        <a:spcBef>
          <a:spcPts val="0"/>
        </a:spcBef>
        <a:spcAft>
          <a:spcPts val="300"/>
        </a:spcAft>
        <a:buFontTx/>
        <a:buNone/>
        <a:defRPr sz="1300" b="0" kern="1200" spc="0" baseline="0">
          <a:solidFill>
            <a:srgbClr val="5F5F5F"/>
          </a:solidFill>
          <a:latin typeface="Trebuchet MS" pitchFamily="34" charset="0"/>
          <a:ea typeface="+mn-ea"/>
          <a:cs typeface="Arial" pitchFamily="34" charset="0"/>
        </a:defRPr>
      </a:lvl1pPr>
      <a:lvl2pPr marL="449263" indent="-182563" algn="l" defTabSz="914400" rtl="0" eaLnBrk="1" latinLnBrk="0" hangingPunct="1">
        <a:spcBef>
          <a:spcPct val="20000"/>
        </a:spcBef>
        <a:buFontTx/>
        <a:buBlip>
          <a:blip r:embed="rId21"/>
        </a:buBlip>
        <a:defRPr sz="20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806450" indent="-182563" algn="l" defTabSz="914400" rtl="0" eaLnBrk="1" latinLnBrk="0" hangingPunct="1">
        <a:spcBef>
          <a:spcPct val="20000"/>
        </a:spcBef>
        <a:buFontTx/>
        <a:buBlip>
          <a:blip r:embed="rId21"/>
        </a:buBlip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163638" indent="-174625" algn="l" defTabSz="914400" rtl="0" eaLnBrk="1" latinLnBrk="0" hangingPunct="1">
        <a:spcBef>
          <a:spcPct val="20000"/>
        </a:spcBef>
        <a:buFontTx/>
        <a:buBlip>
          <a:blip r:embed="rId21"/>
        </a:buBlip>
        <a:defRPr sz="20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21"/>
        </a:buBlip>
        <a:defRPr sz="22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smtClean="0"/>
              <a:t>Final </a:t>
            </a:r>
            <a:r>
              <a:rPr lang="de-DE" dirty="0" err="1" smtClean="0"/>
              <a:t>seminar</a:t>
            </a:r>
            <a:r>
              <a:rPr lang="de-DE" dirty="0" smtClean="0"/>
              <a:t> </a:t>
            </a:r>
            <a:r>
              <a:rPr lang="de-DE" dirty="0" err="1" smtClean="0"/>
              <a:t>presentation</a:t>
            </a:r>
            <a:r>
              <a:rPr lang="de-DE" dirty="0" smtClean="0"/>
              <a:t> (AML-R)</a:t>
            </a:r>
          </a:p>
          <a:p>
            <a:endParaRPr lang="de-DE" dirty="0"/>
          </a:p>
          <a:p>
            <a:r>
              <a:rPr lang="de-DE" dirty="0" smtClean="0"/>
              <a:t>Marcus </a:t>
            </a:r>
            <a:r>
              <a:rPr lang="de-DE" dirty="0" smtClean="0"/>
              <a:t>Cramer, Markus </a:t>
            </a:r>
            <a:r>
              <a:rPr lang="de-DE" dirty="0" err="1" smtClean="0"/>
              <a:t>Heuchert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67544" y="1484784"/>
            <a:ext cx="7380820" cy="864096"/>
          </a:xfrm>
        </p:spPr>
        <p:txBody>
          <a:bodyPr/>
          <a:lstStyle/>
          <a:p>
            <a:r>
              <a:rPr lang="de-DE" dirty="0" err="1" smtClean="0"/>
              <a:t>Springleaf</a:t>
            </a:r>
            <a:r>
              <a:rPr lang="de-DE" dirty="0" smtClean="0"/>
              <a:t> </a:t>
            </a:r>
            <a:r>
              <a:rPr lang="de-DE" dirty="0" err="1" smtClean="0"/>
              <a:t>marketing</a:t>
            </a:r>
            <a:r>
              <a:rPr lang="de-DE" dirty="0" smtClean="0"/>
              <a:t> </a:t>
            </a:r>
            <a:r>
              <a:rPr lang="de-DE" dirty="0" err="1" smtClean="0"/>
              <a:t>response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576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3"/>
    </mc:Choice>
    <mc:Fallback xmlns="">
      <p:transition xmlns:p14="http://schemas.microsoft.com/office/powerpoint/2010/main" spd="slow" advTm="4413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58775" y="1393031"/>
            <a:ext cx="3889189" cy="307777"/>
            <a:chOff x="358775" y="1609055"/>
            <a:chExt cx="3889189" cy="307777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Occurrences of years (2/16 features)</a:t>
              </a:r>
              <a:endParaRPr lang="en-US" sz="14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896036" y="1393030"/>
            <a:ext cx="3889189" cy="307777"/>
            <a:chOff x="358775" y="1609055"/>
            <a:chExt cx="3889189" cy="307777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Target response rate of years</a:t>
              </a:r>
              <a:endParaRPr lang="en-US" sz="1400" b="1" dirty="0"/>
            </a:p>
          </p:txBody>
        </p:sp>
      </p:grpSp>
      <p:sp>
        <p:nvSpPr>
          <p:cNvPr id="14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de-DE" dirty="0" smtClean="0"/>
              <a:t>Numbers </a:t>
            </a:r>
            <a:r>
              <a:rPr lang="de-DE" dirty="0" err="1" smtClean="0"/>
              <a:t>vary</a:t>
            </a:r>
            <a:r>
              <a:rPr lang="de-DE" dirty="0" smtClean="0"/>
              <a:t> </a:t>
            </a:r>
            <a:r>
              <a:rPr lang="de-DE" dirty="0" err="1" smtClean="0"/>
              <a:t>drastically</a:t>
            </a:r>
            <a:r>
              <a:rPr lang="de-DE" dirty="0" smtClean="0"/>
              <a:t> FOR different </a:t>
            </a:r>
            <a:r>
              <a:rPr lang="de-DE" dirty="0" err="1" smtClean="0"/>
              <a:t>Years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00" y="3825044"/>
            <a:ext cx="2520000" cy="222295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00" y="1728000"/>
            <a:ext cx="2520000" cy="224106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00" y="3825044"/>
            <a:ext cx="2520000" cy="2222956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630" y="1728000"/>
            <a:ext cx="2520000" cy="209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729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71722" y="1700212"/>
            <a:ext cx="1626198" cy="8646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Data understanding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068359" y="1700212"/>
            <a:ext cx="1626198" cy="86469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764996" y="1700212"/>
            <a:ext cx="1626198" cy="8646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Value imputation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461633" y="1706476"/>
            <a:ext cx="1626198" cy="8646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Machine learning approaches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158270" y="1700212"/>
            <a:ext cx="1626198" cy="8646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9" name="Picture Placeholder 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4"/>
          <a:stretch/>
        </p:blipFill>
        <p:spPr>
          <a:xfrm>
            <a:off x="358775" y="2564904"/>
            <a:ext cx="8425693" cy="283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6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371722" y="224644"/>
            <a:ext cx="6504533" cy="4813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2500" b="1" kern="1200" cap="all" spc="0" baseline="0" noProof="0" smtClean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Different NA encodings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77825" y="1700213"/>
            <a:ext cx="84074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Obvious NAs: -1 (all other values positive), [], blank</a:t>
            </a:r>
          </a:p>
          <a:p>
            <a:r>
              <a:rPr lang="en-US" sz="1600" dirty="0" smtClean="0"/>
              <a:t>More sophisticated: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Find columns with negative mean of unique values and remove outliers -&gt; results in positive mean of unique values -&gt; outlier = -99999 -&gt; NA encoding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Take mean of unique values and mean of unique values minus one extremum on both sides -&gt; if first value is more than 10 times higher than second value, we probably have an illogically high maximum value -&gt; this is the case for 1+e09, 9999, 99, 100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Sometimes, the second highest value also seems to be some sort of NA encoding (same approach as above but removed second maximum too) -&gt; 9996, 9998, 98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For other columns, a couple of extreme outliers exist. The maximum of extreme outliers is 5 values, which are more than 10000 times higher than the rest in the same column -&gt; 999999999, 999999998, 999999997, 999999996, 999999995, 999999994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Everything double checked for plausibility with random manual samples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Made sure that data is unlikely to be factors (then these encodings might stand for sensible values)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6876255" y="0"/>
            <a:ext cx="3204357" cy="12327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Beautify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393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Numerical/</a:t>
            </a:r>
            <a:r>
              <a:rPr lang="en-US" dirty="0" err="1" smtClean="0"/>
              <a:t>categ</a:t>
            </a:r>
            <a:r>
              <a:rPr lang="en-US" dirty="0" smtClean="0"/>
              <a:t>. values hard to differentiate via “elbow-criterion”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58775" y="1393031"/>
            <a:ext cx="3889189" cy="307777"/>
            <a:chOff x="358775" y="1609055"/>
            <a:chExt cx="3889189" cy="30777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Number of unique values per attribute</a:t>
              </a:r>
              <a:endParaRPr lang="en-US" sz="14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896036" y="1393030"/>
            <a:ext cx="3889189" cy="307777"/>
            <a:chOff x="358775" y="1609055"/>
            <a:chExt cx="3889189" cy="307777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Number of unique values (&lt;101)</a:t>
              </a:r>
              <a:endParaRPr lang="en-US" sz="1400" b="1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872000"/>
            <a:ext cx="3240000" cy="324000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quarter" idx="17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1872000"/>
            <a:ext cx="3240000" cy="3240000"/>
          </a:xfrm>
        </p:spPr>
      </p:pic>
    </p:spTree>
    <p:extLst>
      <p:ext uri="{BB962C8B-B14F-4D97-AF65-F5344CB8AC3E}">
        <p14:creationId xmlns:p14="http://schemas.microsoft.com/office/powerpoint/2010/main" val="799213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872000"/>
            <a:ext cx="3240000" cy="3240000"/>
          </a:xfrm>
        </p:spPr>
      </p:pic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Elbow criterion applied to variances of unique values more insightful?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58775" y="1393031"/>
            <a:ext cx="3889189" cy="307777"/>
            <a:chOff x="358775" y="1609055"/>
            <a:chExt cx="3889189" cy="307777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Var. between unique values (lowest 500)</a:t>
              </a:r>
              <a:r>
                <a:rPr lang="en-US" sz="1400" b="1" baseline="30000" dirty="0" smtClean="0"/>
                <a:t>1</a:t>
              </a:r>
              <a:endParaRPr lang="en-US" sz="1400" b="1" baseline="30000" dirty="0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1872000"/>
            <a:ext cx="3240000" cy="32400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896036" y="1393030"/>
            <a:ext cx="3889189" cy="307777"/>
            <a:chOff x="358775" y="1609055"/>
            <a:chExt cx="3889189" cy="30777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Var. between unique values (200-400)</a:t>
              </a:r>
              <a:endParaRPr lang="en-US" sz="1400" b="1" dirty="0"/>
            </a:p>
          </p:txBody>
        </p:sp>
      </p:grpSp>
      <p:sp>
        <p:nvSpPr>
          <p:cNvPr id="17" name="Oval 16"/>
          <p:cNvSpPr/>
          <p:nvPr/>
        </p:nvSpPr>
        <p:spPr>
          <a:xfrm>
            <a:off x="2084194" y="3993934"/>
            <a:ext cx="972108" cy="75608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17315" y="3575455"/>
            <a:ext cx="97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Elbow?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7201204" y="2736681"/>
            <a:ext cx="421058" cy="43794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488324" y="2168885"/>
            <a:ext cx="421058" cy="43794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390201" y="2341032"/>
            <a:ext cx="97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Elbows?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58775" y="5292000"/>
            <a:ext cx="8426449" cy="5134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uppieren 6"/>
          <p:cNvGrpSpPr/>
          <p:nvPr/>
        </p:nvGrpSpPr>
        <p:grpSpPr>
          <a:xfrm>
            <a:off x="359532" y="5301208"/>
            <a:ext cx="495093" cy="495148"/>
            <a:chOff x="4791456" y="4160520"/>
            <a:chExt cx="658368" cy="658441"/>
          </a:xfrm>
        </p:grpSpPr>
        <p:sp>
          <p:nvSpPr>
            <p:cNvPr id="25" name="Oval 37"/>
            <p:cNvSpPr>
              <a:spLocks noChangeAspect="1"/>
            </p:cNvSpPr>
            <p:nvPr/>
          </p:nvSpPr>
          <p:spPr>
            <a:xfrm>
              <a:off x="4791456" y="4160520"/>
              <a:ext cx="658368" cy="658441"/>
            </a:xfrm>
            <a:prstGeom prst="ellipse">
              <a:avLst/>
            </a:prstGeom>
            <a:solidFill>
              <a:srgbClr val="85233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fik 8"/>
            <p:cNvPicPr>
              <a:picLocks noChangeAspect="1"/>
            </p:cNvPicPr>
            <p:nvPr/>
          </p:nvPicPr>
          <p:blipFill>
            <a:blip r:embed="rId4">
              <a:lum bright="45000"/>
            </a:blip>
            <a:stretch>
              <a:fillRect/>
            </a:stretch>
          </p:blipFill>
          <p:spPr>
            <a:xfrm>
              <a:off x="4864608" y="4232582"/>
              <a:ext cx="510438" cy="514315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935596" y="5292000"/>
            <a:ext cx="7849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Highest</a:t>
            </a:r>
            <a:r>
              <a:rPr lang="de-DE" sz="1400" dirty="0" smtClean="0"/>
              <a:t> </a:t>
            </a:r>
            <a:r>
              <a:rPr lang="de-DE" sz="1400" dirty="0" err="1" smtClean="0"/>
              <a:t>difference</a:t>
            </a:r>
            <a:r>
              <a:rPr lang="de-DE" sz="1400" dirty="0" smtClean="0"/>
              <a:t> </a:t>
            </a:r>
            <a:r>
              <a:rPr lang="de-DE" sz="1400" dirty="0" err="1" smtClean="0"/>
              <a:t>between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357. </a:t>
            </a:r>
            <a:r>
              <a:rPr lang="de-DE" sz="1400" dirty="0" err="1" smtClean="0"/>
              <a:t>and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358. </a:t>
            </a:r>
            <a:r>
              <a:rPr lang="de-DE" sz="1400" dirty="0" err="1" smtClean="0"/>
              <a:t>attribute</a:t>
            </a:r>
            <a:r>
              <a:rPr lang="de-DE" sz="1400" dirty="0" smtClean="0"/>
              <a:t>. </a:t>
            </a:r>
            <a:r>
              <a:rPr lang="de-DE" sz="1400" dirty="0" err="1" smtClean="0"/>
              <a:t>We</a:t>
            </a:r>
            <a:r>
              <a:rPr lang="de-DE" sz="1400" dirty="0" smtClean="0"/>
              <a:t> </a:t>
            </a:r>
            <a:r>
              <a:rPr lang="de-DE" sz="1400" dirty="0" err="1" smtClean="0"/>
              <a:t>therefore</a:t>
            </a:r>
            <a:r>
              <a:rPr lang="de-DE" sz="1400" dirty="0" smtClean="0"/>
              <a:t> </a:t>
            </a:r>
            <a:r>
              <a:rPr lang="de-DE" sz="1400" dirty="0" err="1" smtClean="0"/>
              <a:t>assume</a:t>
            </a:r>
            <a:r>
              <a:rPr lang="de-DE" sz="1400" dirty="0" smtClean="0"/>
              <a:t>, </a:t>
            </a:r>
            <a:r>
              <a:rPr lang="de-DE" sz="1400" dirty="0" err="1" smtClean="0"/>
              <a:t>that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</a:t>
            </a:r>
            <a:r>
              <a:rPr lang="de-DE" sz="1400" dirty="0" err="1" smtClean="0"/>
              <a:t>attributes</a:t>
            </a:r>
            <a:r>
              <a:rPr lang="de-DE" sz="1400" dirty="0" smtClean="0"/>
              <a:t> 1-357 (</a:t>
            </a:r>
            <a:r>
              <a:rPr lang="de-DE" sz="1400" dirty="0" err="1" smtClean="0"/>
              <a:t>sorted</a:t>
            </a:r>
            <a:r>
              <a:rPr lang="de-DE" sz="1400" dirty="0" smtClean="0"/>
              <a:t> </a:t>
            </a:r>
            <a:r>
              <a:rPr lang="de-DE" sz="1400" dirty="0" err="1" smtClean="0"/>
              <a:t>by</a:t>
            </a:r>
            <a:r>
              <a:rPr lang="de-DE" sz="1400" dirty="0" smtClean="0"/>
              <a:t> </a:t>
            </a:r>
            <a:r>
              <a:rPr lang="de-DE" sz="1400" dirty="0" err="1" smtClean="0"/>
              <a:t>variance</a:t>
            </a:r>
            <a:r>
              <a:rPr lang="de-DE" sz="1400" dirty="0" smtClean="0"/>
              <a:t>) </a:t>
            </a:r>
            <a:r>
              <a:rPr lang="de-DE" sz="1400" dirty="0" err="1" smtClean="0"/>
              <a:t>are</a:t>
            </a:r>
            <a:r>
              <a:rPr lang="de-DE" sz="1400" dirty="0" smtClean="0"/>
              <a:t> </a:t>
            </a:r>
            <a:r>
              <a:rPr lang="de-DE" sz="1400" dirty="0" err="1" smtClean="0"/>
              <a:t>candidates</a:t>
            </a:r>
            <a:r>
              <a:rPr lang="de-DE" sz="1400" dirty="0" smtClean="0"/>
              <a:t> </a:t>
            </a:r>
            <a:r>
              <a:rPr lang="de-DE" sz="1400" dirty="0" err="1" smtClean="0"/>
              <a:t>for</a:t>
            </a:r>
            <a:r>
              <a:rPr lang="de-DE" sz="1400" dirty="0" smtClean="0"/>
              <a:t> </a:t>
            </a:r>
            <a:r>
              <a:rPr lang="de-DE" sz="1400" dirty="0" err="1" smtClean="0"/>
              <a:t>categorical</a:t>
            </a:r>
            <a:r>
              <a:rPr lang="de-DE" sz="1400" dirty="0" smtClean="0"/>
              <a:t> </a:t>
            </a:r>
            <a:r>
              <a:rPr lang="de-DE" sz="1400" dirty="0" err="1" smtClean="0"/>
              <a:t>attributes</a:t>
            </a:r>
            <a:r>
              <a:rPr lang="de-DE" sz="1400" dirty="0" smtClean="0"/>
              <a:t>.  </a:t>
            </a:r>
            <a:endParaRPr lang="en-US" sz="1400" dirty="0"/>
          </a:p>
        </p:txBody>
      </p:sp>
      <p:sp>
        <p:nvSpPr>
          <p:cNvPr id="28" name="Oval 27"/>
          <p:cNvSpPr/>
          <p:nvPr/>
        </p:nvSpPr>
        <p:spPr>
          <a:xfrm>
            <a:off x="6984268" y="3099068"/>
            <a:ext cx="421058" cy="43794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4"/>
          <p:cNvSpPr>
            <a:spLocks noGrp="1"/>
          </p:cNvSpPr>
          <p:nvPr>
            <p:ph sz="quarter" idx="17"/>
          </p:nvPr>
        </p:nvSpPr>
        <p:spPr>
          <a:xfrm>
            <a:off x="377825" y="5831815"/>
            <a:ext cx="8353600" cy="264185"/>
          </a:xfrm>
        </p:spPr>
        <p:txBody>
          <a:bodyPr/>
          <a:lstStyle/>
          <a:p>
            <a:r>
              <a:rPr lang="en-US" dirty="0" smtClean="0"/>
              <a:t>1) Where the number of unique </a:t>
            </a:r>
            <a:r>
              <a:rPr lang="en-US" smtClean="0"/>
              <a:t>values is less than 101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913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Reapplying this to the number of unique values reveals drastic elbow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58775" y="1393031"/>
            <a:ext cx="3889189" cy="307777"/>
            <a:chOff x="358775" y="1609055"/>
            <a:chExt cx="3889189" cy="307777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Number of unique values per attribute</a:t>
              </a:r>
              <a:endParaRPr lang="en-US" sz="1400" b="1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358775" y="5292000"/>
            <a:ext cx="8426449" cy="5134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872000"/>
            <a:ext cx="3240000" cy="3240000"/>
          </a:xfrm>
        </p:spPr>
      </p:pic>
      <p:grpSp>
        <p:nvGrpSpPr>
          <p:cNvPr id="12" name="Gruppieren 6"/>
          <p:cNvGrpSpPr/>
          <p:nvPr/>
        </p:nvGrpSpPr>
        <p:grpSpPr>
          <a:xfrm>
            <a:off x="359532" y="5301208"/>
            <a:ext cx="495093" cy="495148"/>
            <a:chOff x="4791456" y="4160520"/>
            <a:chExt cx="658368" cy="658441"/>
          </a:xfrm>
        </p:grpSpPr>
        <p:sp>
          <p:nvSpPr>
            <p:cNvPr id="13" name="Oval 37"/>
            <p:cNvSpPr>
              <a:spLocks noChangeAspect="1"/>
            </p:cNvSpPr>
            <p:nvPr/>
          </p:nvSpPr>
          <p:spPr>
            <a:xfrm>
              <a:off x="4791456" y="4160520"/>
              <a:ext cx="658368" cy="658441"/>
            </a:xfrm>
            <a:prstGeom prst="ellipse">
              <a:avLst/>
            </a:prstGeom>
            <a:solidFill>
              <a:srgbClr val="85233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Grafik 8"/>
            <p:cNvPicPr>
              <a:picLocks noChangeAspect="1"/>
            </p:cNvPicPr>
            <p:nvPr/>
          </p:nvPicPr>
          <p:blipFill>
            <a:blip r:embed="rId3">
              <a:lum bright="45000"/>
            </a:blip>
            <a:stretch>
              <a:fillRect/>
            </a:stretch>
          </p:blipFill>
          <p:spPr>
            <a:xfrm>
              <a:off x="4864608" y="4232582"/>
              <a:ext cx="510438" cy="514315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935596" y="5292000"/>
            <a:ext cx="7849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We</a:t>
            </a:r>
            <a:r>
              <a:rPr lang="de-DE" sz="1400" dirty="0" smtClean="0"/>
              <a:t> </a:t>
            </a:r>
            <a:r>
              <a:rPr lang="de-DE" sz="1400" dirty="0" err="1" smtClean="0"/>
              <a:t>identified</a:t>
            </a:r>
            <a:r>
              <a:rPr lang="de-DE" sz="1400" dirty="0" smtClean="0"/>
              <a:t> 348 </a:t>
            </a:r>
            <a:r>
              <a:rPr lang="de-DE" sz="1400" dirty="0" err="1" smtClean="0"/>
              <a:t>attributes</a:t>
            </a:r>
            <a:r>
              <a:rPr lang="de-DE" sz="1400" dirty="0" smtClean="0"/>
              <a:t>, </a:t>
            </a:r>
            <a:r>
              <a:rPr lang="de-DE" sz="1400" dirty="0" err="1" smtClean="0"/>
              <a:t>that</a:t>
            </a:r>
            <a:r>
              <a:rPr lang="de-DE" sz="1400" dirty="0" smtClean="0"/>
              <a:t> </a:t>
            </a:r>
            <a:r>
              <a:rPr lang="de-DE" sz="1400" dirty="0" err="1" smtClean="0"/>
              <a:t>are</a:t>
            </a:r>
            <a:r>
              <a:rPr lang="de-DE" sz="1400" dirty="0" smtClean="0"/>
              <a:t> </a:t>
            </a:r>
            <a:r>
              <a:rPr lang="de-DE" sz="1400" dirty="0" err="1" smtClean="0"/>
              <a:t>likely</a:t>
            </a:r>
            <a:r>
              <a:rPr lang="de-DE" sz="1400" dirty="0" smtClean="0"/>
              <a:t> </a:t>
            </a:r>
            <a:r>
              <a:rPr lang="de-DE" sz="1400" dirty="0" err="1" smtClean="0"/>
              <a:t>to</a:t>
            </a:r>
            <a:r>
              <a:rPr lang="de-DE" sz="1400" dirty="0" smtClean="0"/>
              <a:t> </a:t>
            </a:r>
            <a:r>
              <a:rPr lang="de-DE" sz="1400" dirty="0" err="1" smtClean="0"/>
              <a:t>be</a:t>
            </a:r>
            <a:r>
              <a:rPr lang="de-DE" sz="1400" dirty="0" smtClean="0"/>
              <a:t> </a:t>
            </a:r>
            <a:r>
              <a:rPr lang="de-DE" sz="1400" dirty="0" err="1" smtClean="0"/>
              <a:t>categorical</a:t>
            </a:r>
            <a:r>
              <a:rPr lang="de-DE" sz="1400" dirty="0" smtClean="0"/>
              <a:t>. This </a:t>
            </a:r>
            <a:r>
              <a:rPr lang="de-DE" sz="1400" dirty="0" err="1" smtClean="0"/>
              <a:t>is</a:t>
            </a:r>
            <a:r>
              <a:rPr lang="de-DE" sz="1400" dirty="0" smtClean="0"/>
              <a:t> just a </a:t>
            </a:r>
            <a:r>
              <a:rPr lang="de-DE" sz="1400" dirty="0" err="1" smtClean="0"/>
              <a:t>rough</a:t>
            </a:r>
            <a:r>
              <a:rPr lang="de-DE" sz="1400" dirty="0" smtClean="0"/>
              <a:t> </a:t>
            </a:r>
            <a:r>
              <a:rPr lang="de-DE" sz="1400" dirty="0" err="1" smtClean="0"/>
              <a:t>estimate</a:t>
            </a:r>
            <a:r>
              <a:rPr lang="de-DE" sz="1400" dirty="0" smtClean="0"/>
              <a:t>, </a:t>
            </a:r>
            <a:r>
              <a:rPr lang="de-DE" sz="1400" dirty="0" err="1" smtClean="0"/>
              <a:t>however</a:t>
            </a:r>
            <a:r>
              <a:rPr lang="de-DE" sz="1400" dirty="0" smtClean="0"/>
              <a:t>, </a:t>
            </a:r>
            <a:r>
              <a:rPr lang="de-DE" sz="1400" dirty="0" err="1" smtClean="0"/>
              <a:t>as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</a:t>
            </a:r>
            <a:r>
              <a:rPr lang="de-DE" sz="1400" dirty="0" err="1" smtClean="0"/>
              <a:t>meaning</a:t>
            </a:r>
            <a:r>
              <a:rPr lang="de-DE" sz="1400" dirty="0" smtClean="0"/>
              <a:t> </a:t>
            </a:r>
            <a:r>
              <a:rPr lang="de-DE" sz="1400" dirty="0" err="1" smtClean="0"/>
              <a:t>of</a:t>
            </a:r>
            <a:r>
              <a:rPr lang="de-DE" sz="1400" dirty="0" smtClean="0"/>
              <a:t> </a:t>
            </a:r>
            <a:r>
              <a:rPr lang="de-DE" sz="1400" dirty="0" err="1" smtClean="0"/>
              <a:t>attributes</a:t>
            </a:r>
            <a:r>
              <a:rPr lang="de-DE" sz="1400" dirty="0" smtClean="0"/>
              <a:t> </a:t>
            </a:r>
            <a:r>
              <a:rPr lang="de-DE" sz="1400" dirty="0" err="1" smtClean="0"/>
              <a:t>is</a:t>
            </a:r>
            <a:r>
              <a:rPr lang="de-DE" sz="1400" dirty="0" smtClean="0"/>
              <a:t> </a:t>
            </a:r>
            <a:r>
              <a:rPr lang="de-DE" sz="1400" dirty="0" err="1" smtClean="0"/>
              <a:t>unknown</a:t>
            </a:r>
            <a:r>
              <a:rPr lang="de-DE" sz="1400" dirty="0" smtClean="0"/>
              <a:t>. </a:t>
            </a:r>
            <a:endParaRPr lang="en-US" sz="1400" dirty="0"/>
          </a:p>
        </p:txBody>
      </p:sp>
      <p:sp>
        <p:nvSpPr>
          <p:cNvPr id="16" name="Oval 15"/>
          <p:cNvSpPr/>
          <p:nvPr/>
        </p:nvSpPr>
        <p:spPr>
          <a:xfrm>
            <a:off x="3275856" y="4215192"/>
            <a:ext cx="421058" cy="43794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651880" y="3795966"/>
            <a:ext cx="97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Elbow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71999" y="2624715"/>
            <a:ext cx="4213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Highest gap between 348 and </a:t>
            </a:r>
            <a:r>
              <a:rPr lang="en-US" dirty="0" smtClean="0"/>
              <a:t>349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First 348 </a:t>
            </a:r>
            <a:r>
              <a:rPr lang="en-US" dirty="0" smtClean="0"/>
              <a:t>attributes </a:t>
            </a:r>
            <a:r>
              <a:rPr lang="en-US" dirty="0" smtClean="0"/>
              <a:t>have less than 23 unique </a:t>
            </a:r>
            <a:r>
              <a:rPr lang="en-US" dirty="0" smtClean="0"/>
              <a:t>values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348 attributes likely to be factors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449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Number of unique values for strings differs greatly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58775" y="1393031"/>
            <a:ext cx="3889189" cy="307777"/>
            <a:chOff x="358775" y="1609055"/>
            <a:chExt cx="3889189" cy="307777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Number of unique values per attribute</a:t>
              </a:r>
              <a:endParaRPr lang="en-US" sz="1400" b="1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358775" y="5292000"/>
            <a:ext cx="8426449" cy="5134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uppieren 6"/>
          <p:cNvGrpSpPr/>
          <p:nvPr/>
        </p:nvGrpSpPr>
        <p:grpSpPr>
          <a:xfrm>
            <a:off x="359532" y="5301208"/>
            <a:ext cx="495093" cy="495148"/>
            <a:chOff x="4791456" y="4160520"/>
            <a:chExt cx="658368" cy="658441"/>
          </a:xfrm>
        </p:grpSpPr>
        <p:sp>
          <p:nvSpPr>
            <p:cNvPr id="13" name="Oval 37"/>
            <p:cNvSpPr>
              <a:spLocks noChangeAspect="1"/>
            </p:cNvSpPr>
            <p:nvPr/>
          </p:nvSpPr>
          <p:spPr>
            <a:xfrm>
              <a:off x="4791456" y="4160520"/>
              <a:ext cx="658368" cy="658441"/>
            </a:xfrm>
            <a:prstGeom prst="ellipse">
              <a:avLst/>
            </a:prstGeom>
            <a:solidFill>
              <a:srgbClr val="85233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Grafik 8"/>
            <p:cNvPicPr>
              <a:picLocks noChangeAspect="1"/>
            </p:cNvPicPr>
            <p:nvPr/>
          </p:nvPicPr>
          <p:blipFill>
            <a:blip r:embed="rId2">
              <a:lum bright="45000"/>
            </a:blip>
            <a:stretch>
              <a:fillRect/>
            </a:stretch>
          </p:blipFill>
          <p:spPr>
            <a:xfrm>
              <a:off x="4864608" y="4232582"/>
              <a:ext cx="510438" cy="514315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935596" y="5292000"/>
            <a:ext cx="7849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We</a:t>
            </a:r>
            <a:r>
              <a:rPr lang="de-DE" sz="1400" dirty="0" smtClean="0"/>
              <a:t> </a:t>
            </a:r>
            <a:r>
              <a:rPr lang="de-DE" sz="1400" dirty="0" err="1" smtClean="0"/>
              <a:t>identified</a:t>
            </a:r>
            <a:r>
              <a:rPr lang="de-DE" sz="1400" dirty="0" smtClean="0"/>
              <a:t> 348 </a:t>
            </a:r>
            <a:r>
              <a:rPr lang="de-DE" sz="1400" dirty="0" err="1" smtClean="0"/>
              <a:t>attributes</a:t>
            </a:r>
            <a:r>
              <a:rPr lang="de-DE" sz="1400" dirty="0" smtClean="0"/>
              <a:t>, </a:t>
            </a:r>
            <a:r>
              <a:rPr lang="de-DE" sz="1400" dirty="0" err="1" smtClean="0"/>
              <a:t>that</a:t>
            </a:r>
            <a:r>
              <a:rPr lang="de-DE" sz="1400" dirty="0" smtClean="0"/>
              <a:t> </a:t>
            </a:r>
            <a:r>
              <a:rPr lang="de-DE" sz="1400" dirty="0" err="1" smtClean="0"/>
              <a:t>are</a:t>
            </a:r>
            <a:r>
              <a:rPr lang="de-DE" sz="1400" dirty="0" smtClean="0"/>
              <a:t> </a:t>
            </a:r>
            <a:r>
              <a:rPr lang="de-DE" sz="1400" dirty="0" err="1" smtClean="0"/>
              <a:t>likely</a:t>
            </a:r>
            <a:r>
              <a:rPr lang="de-DE" sz="1400" dirty="0" smtClean="0"/>
              <a:t> </a:t>
            </a:r>
            <a:r>
              <a:rPr lang="de-DE" sz="1400" dirty="0" err="1" smtClean="0"/>
              <a:t>to</a:t>
            </a:r>
            <a:r>
              <a:rPr lang="de-DE" sz="1400" dirty="0" smtClean="0"/>
              <a:t> </a:t>
            </a:r>
            <a:r>
              <a:rPr lang="de-DE" sz="1400" dirty="0" err="1" smtClean="0"/>
              <a:t>be</a:t>
            </a:r>
            <a:r>
              <a:rPr lang="de-DE" sz="1400" dirty="0" smtClean="0"/>
              <a:t> </a:t>
            </a:r>
            <a:r>
              <a:rPr lang="de-DE" sz="1400" dirty="0" err="1" smtClean="0"/>
              <a:t>categorical</a:t>
            </a:r>
            <a:r>
              <a:rPr lang="de-DE" sz="1400" dirty="0" smtClean="0"/>
              <a:t>. This </a:t>
            </a:r>
            <a:r>
              <a:rPr lang="de-DE" sz="1400" dirty="0" err="1" smtClean="0"/>
              <a:t>is</a:t>
            </a:r>
            <a:r>
              <a:rPr lang="de-DE" sz="1400" dirty="0" smtClean="0"/>
              <a:t> just a </a:t>
            </a:r>
            <a:r>
              <a:rPr lang="de-DE" sz="1400" dirty="0" err="1" smtClean="0"/>
              <a:t>rough</a:t>
            </a:r>
            <a:r>
              <a:rPr lang="de-DE" sz="1400" dirty="0" smtClean="0"/>
              <a:t> </a:t>
            </a:r>
            <a:r>
              <a:rPr lang="de-DE" sz="1400" dirty="0" err="1" smtClean="0"/>
              <a:t>estimate</a:t>
            </a:r>
            <a:r>
              <a:rPr lang="de-DE" sz="1400" dirty="0" smtClean="0"/>
              <a:t>, </a:t>
            </a:r>
            <a:r>
              <a:rPr lang="de-DE" sz="1400" dirty="0" err="1" smtClean="0"/>
              <a:t>however</a:t>
            </a:r>
            <a:r>
              <a:rPr lang="de-DE" sz="1400" dirty="0" smtClean="0"/>
              <a:t>, </a:t>
            </a:r>
            <a:r>
              <a:rPr lang="de-DE" sz="1400" dirty="0" err="1" smtClean="0"/>
              <a:t>as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</a:t>
            </a:r>
            <a:r>
              <a:rPr lang="de-DE" sz="1400" dirty="0" err="1" smtClean="0"/>
              <a:t>meaning</a:t>
            </a:r>
            <a:r>
              <a:rPr lang="de-DE" sz="1400" dirty="0" smtClean="0"/>
              <a:t> </a:t>
            </a:r>
            <a:r>
              <a:rPr lang="de-DE" sz="1400" dirty="0" err="1" smtClean="0"/>
              <a:t>of</a:t>
            </a:r>
            <a:r>
              <a:rPr lang="de-DE" sz="1400" dirty="0" smtClean="0"/>
              <a:t> </a:t>
            </a:r>
            <a:r>
              <a:rPr lang="de-DE" sz="1400" dirty="0" err="1" smtClean="0"/>
              <a:t>attributes</a:t>
            </a:r>
            <a:r>
              <a:rPr lang="de-DE" sz="1400" dirty="0" smtClean="0"/>
              <a:t> </a:t>
            </a:r>
            <a:r>
              <a:rPr lang="de-DE" sz="1400" dirty="0" err="1" smtClean="0"/>
              <a:t>is</a:t>
            </a:r>
            <a:r>
              <a:rPr lang="de-DE" sz="1400" dirty="0" smtClean="0"/>
              <a:t> </a:t>
            </a:r>
            <a:r>
              <a:rPr lang="de-DE" sz="1400" dirty="0" err="1" smtClean="0"/>
              <a:t>unknown</a:t>
            </a:r>
            <a:r>
              <a:rPr lang="de-DE" sz="1400" dirty="0" smtClean="0"/>
              <a:t>. </a:t>
            </a:r>
            <a:endParaRPr lang="en-US" sz="1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872000"/>
            <a:ext cx="3240000" cy="3240000"/>
          </a:xfrm>
        </p:spPr>
      </p:pic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511660" y="2008585"/>
            <a:ext cx="421058" cy="2644551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930802" y="2456022"/>
            <a:ext cx="97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Cities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2051720" y="4401108"/>
            <a:ext cx="411518" cy="35790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051720" y="3708568"/>
            <a:ext cx="972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 states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2900342" y="4113076"/>
            <a:ext cx="411518" cy="57392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188412" y="4355427"/>
            <a:ext cx="411518" cy="35790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203962" y="3588297"/>
            <a:ext cx="1532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Job descriptions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2771800" y="2312876"/>
            <a:ext cx="1224136" cy="324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067944" y="2008585"/>
            <a:ext cx="2916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Too detailed, high chance of overfitting (and </a:t>
            </a:r>
            <a:r>
              <a:rPr lang="en-US" smtClean="0"/>
              <a:t>already included in US states)</a:t>
            </a:r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3888000" y="3561970"/>
            <a:ext cx="683999" cy="340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575817" y="3058207"/>
            <a:ext cx="2916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Too detailed, high chance of overfitting)</a:t>
            </a:r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1727684" y="4437112"/>
            <a:ext cx="411518" cy="35790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>
            <a:stCxn id="32" idx="5"/>
          </p:cNvCxnSpPr>
          <p:nvPr/>
        </p:nvCxnSpPr>
        <p:spPr>
          <a:xfrm>
            <a:off x="2078937" y="4742603"/>
            <a:ext cx="1809063" cy="232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860775" y="4671806"/>
            <a:ext cx="2916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99.99% NA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614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No Job description </a:t>
            </a:r>
            <a:r>
              <a:rPr lang="en-US" dirty="0" smtClean="0"/>
              <a:t>or city stands </a:t>
            </a:r>
            <a:r>
              <a:rPr lang="en-US" dirty="0" smtClean="0"/>
              <a:t>out in terms of total occurrences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872000"/>
            <a:ext cx="3240000" cy="32400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1872000"/>
            <a:ext cx="32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238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Some attributes with absolute </a:t>
            </a:r>
            <a:r>
              <a:rPr lang="en-US" dirty="0" err="1" smtClean="0"/>
              <a:t>pearson</a:t>
            </a:r>
            <a:r>
              <a:rPr lang="en-US" dirty="0" smtClean="0"/>
              <a:t> correlation of 1 discovered 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358775" y="1393031"/>
            <a:ext cx="3889189" cy="307777"/>
            <a:chOff x="358775" y="1609055"/>
            <a:chExt cx="3889189" cy="30777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Correlations between all </a:t>
              </a:r>
              <a:r>
                <a:rPr lang="en-US" sz="1400" b="1" dirty="0" err="1" smtClean="0"/>
                <a:t>atts</a:t>
              </a:r>
              <a:r>
                <a:rPr lang="en-US" sz="1400" b="1" dirty="0" smtClean="0"/>
                <a:t>. (ordered)</a:t>
              </a:r>
              <a:endParaRPr lang="en-US" sz="1400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896036" y="1393030"/>
            <a:ext cx="3889189" cy="307777"/>
            <a:chOff x="358775" y="1609055"/>
            <a:chExt cx="3889189" cy="307777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5000 lowest and highest correlations</a:t>
              </a:r>
              <a:endParaRPr lang="en-US" sz="1400" b="1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1872000"/>
            <a:ext cx="3240000" cy="324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872000"/>
            <a:ext cx="32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2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Similar picture for spearman rank correlations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358775" y="1393031"/>
            <a:ext cx="3889189" cy="307777"/>
            <a:chOff x="358775" y="1609055"/>
            <a:chExt cx="3889189" cy="30777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Correlations between all </a:t>
              </a:r>
              <a:r>
                <a:rPr lang="en-US" sz="1400" b="1" dirty="0" err="1" smtClean="0"/>
                <a:t>atts</a:t>
              </a:r>
              <a:r>
                <a:rPr lang="en-US" sz="1400" b="1" dirty="0" smtClean="0"/>
                <a:t>. (ordered)</a:t>
              </a:r>
              <a:endParaRPr lang="en-US" sz="1400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896036" y="1393030"/>
            <a:ext cx="3889189" cy="307777"/>
            <a:chOff x="358775" y="1609055"/>
            <a:chExt cx="3889189" cy="307777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5</a:t>
              </a:r>
              <a:r>
                <a:rPr lang="en-US" sz="1400" b="1" smtClean="0"/>
                <a:t>000 </a:t>
              </a:r>
              <a:r>
                <a:rPr lang="en-US" sz="1400" b="1" dirty="0" smtClean="0"/>
                <a:t>lowest and highest correlations</a:t>
              </a:r>
              <a:endParaRPr lang="en-US" sz="1400" b="1" dirty="0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358775" y="5292000"/>
            <a:ext cx="8426449" cy="5134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uppieren 6"/>
          <p:cNvGrpSpPr/>
          <p:nvPr/>
        </p:nvGrpSpPr>
        <p:grpSpPr>
          <a:xfrm>
            <a:off x="359532" y="5301208"/>
            <a:ext cx="495093" cy="495148"/>
            <a:chOff x="4791456" y="4160520"/>
            <a:chExt cx="658368" cy="658441"/>
          </a:xfrm>
        </p:grpSpPr>
        <p:sp>
          <p:nvSpPr>
            <p:cNvPr id="18" name="Oval 37"/>
            <p:cNvSpPr>
              <a:spLocks noChangeAspect="1"/>
            </p:cNvSpPr>
            <p:nvPr/>
          </p:nvSpPr>
          <p:spPr>
            <a:xfrm>
              <a:off x="4791456" y="4160520"/>
              <a:ext cx="658368" cy="658441"/>
            </a:xfrm>
            <a:prstGeom prst="ellipse">
              <a:avLst/>
            </a:prstGeom>
            <a:solidFill>
              <a:srgbClr val="85233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fik 8"/>
            <p:cNvPicPr>
              <a:picLocks noChangeAspect="1"/>
            </p:cNvPicPr>
            <p:nvPr/>
          </p:nvPicPr>
          <p:blipFill>
            <a:blip r:embed="rId2">
              <a:lum bright="45000"/>
            </a:blip>
            <a:stretch>
              <a:fillRect/>
            </a:stretch>
          </p:blipFill>
          <p:spPr>
            <a:xfrm>
              <a:off x="4864608" y="4232582"/>
              <a:ext cx="510438" cy="514315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935596" y="5292000"/>
            <a:ext cx="7849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45 </a:t>
            </a:r>
            <a:r>
              <a:rPr lang="de-DE" sz="1400" dirty="0" err="1" smtClean="0"/>
              <a:t>entries</a:t>
            </a:r>
            <a:r>
              <a:rPr lang="de-DE" sz="1400" dirty="0" smtClean="0"/>
              <a:t> </a:t>
            </a:r>
            <a:r>
              <a:rPr lang="de-DE" sz="1400" dirty="0" err="1" smtClean="0"/>
              <a:t>with</a:t>
            </a:r>
            <a:r>
              <a:rPr lang="de-DE" sz="1400" dirty="0" smtClean="0"/>
              <a:t> a </a:t>
            </a:r>
            <a:r>
              <a:rPr lang="de-DE" sz="1400" dirty="0" err="1" smtClean="0"/>
              <a:t>correlation</a:t>
            </a:r>
            <a:r>
              <a:rPr lang="de-DE" sz="1400" dirty="0" smtClean="0"/>
              <a:t> </a:t>
            </a:r>
            <a:r>
              <a:rPr lang="de-DE" sz="1400" dirty="0" err="1" smtClean="0"/>
              <a:t>of</a:t>
            </a:r>
            <a:r>
              <a:rPr lang="de-DE" sz="1400" dirty="0" smtClean="0"/>
              <a:t> 1 </a:t>
            </a:r>
            <a:r>
              <a:rPr lang="de-DE" sz="1400" dirty="0" err="1" smtClean="0"/>
              <a:t>and</a:t>
            </a:r>
            <a:r>
              <a:rPr lang="de-DE" sz="1400" dirty="0" smtClean="0"/>
              <a:t> 13 </a:t>
            </a:r>
            <a:r>
              <a:rPr lang="de-DE" sz="1400" dirty="0" err="1" smtClean="0"/>
              <a:t>entries</a:t>
            </a:r>
            <a:r>
              <a:rPr lang="de-DE" sz="1400" dirty="0" smtClean="0"/>
              <a:t> </a:t>
            </a:r>
            <a:r>
              <a:rPr lang="de-DE" sz="1400" dirty="0" err="1" smtClean="0"/>
              <a:t>with</a:t>
            </a:r>
            <a:r>
              <a:rPr lang="de-DE" sz="1400" dirty="0" smtClean="0"/>
              <a:t> a </a:t>
            </a:r>
            <a:r>
              <a:rPr lang="de-DE" sz="1400" dirty="0" err="1" smtClean="0"/>
              <a:t>correlation</a:t>
            </a:r>
            <a:r>
              <a:rPr lang="de-DE" sz="1400" dirty="0" smtClean="0"/>
              <a:t> </a:t>
            </a:r>
            <a:r>
              <a:rPr lang="de-DE" sz="1400" dirty="0" err="1" smtClean="0"/>
              <a:t>of</a:t>
            </a:r>
            <a:r>
              <a:rPr lang="de-DE" sz="1400" dirty="0" smtClean="0"/>
              <a:t> -1 </a:t>
            </a:r>
            <a:r>
              <a:rPr lang="de-DE" sz="1400" dirty="0" err="1" smtClean="0"/>
              <a:t>could</a:t>
            </a:r>
            <a:r>
              <a:rPr lang="de-DE" sz="1400" dirty="0" smtClean="0"/>
              <a:t> </a:t>
            </a:r>
            <a:r>
              <a:rPr lang="de-DE" sz="1400" dirty="0" err="1" smtClean="0"/>
              <a:t>be</a:t>
            </a:r>
            <a:r>
              <a:rPr lang="de-DE" sz="1400" dirty="0" smtClean="0"/>
              <a:t> </a:t>
            </a:r>
            <a:r>
              <a:rPr lang="de-DE" sz="1400" dirty="0" err="1" smtClean="0"/>
              <a:t>identified</a:t>
            </a:r>
            <a:r>
              <a:rPr lang="de-DE" sz="1400" dirty="0"/>
              <a:t> </a:t>
            </a:r>
            <a:r>
              <a:rPr lang="de-DE" sz="1400" dirty="0" smtClean="0"/>
              <a:t>(out </a:t>
            </a:r>
            <a:r>
              <a:rPr lang="de-DE" sz="1400" dirty="0" err="1" smtClean="0"/>
              <a:t>of</a:t>
            </a:r>
            <a:r>
              <a:rPr lang="de-DE" sz="1400" dirty="0" smtClean="0"/>
              <a:t> </a:t>
            </a:r>
            <a:r>
              <a:rPr lang="de-DE" sz="1400" dirty="0" err="1" smtClean="0"/>
              <a:t>these</a:t>
            </a:r>
            <a:r>
              <a:rPr lang="de-DE" sz="1400" dirty="0" smtClean="0"/>
              <a:t> 49 </a:t>
            </a:r>
            <a:r>
              <a:rPr lang="de-DE" sz="1400" dirty="0" err="1" smtClean="0"/>
              <a:t>unique</a:t>
            </a:r>
            <a:r>
              <a:rPr lang="de-DE" sz="1400" dirty="0" smtClean="0"/>
              <a:t> </a:t>
            </a:r>
            <a:r>
              <a:rPr lang="de-DE" sz="1400" dirty="0" err="1" smtClean="0"/>
              <a:t>attributes</a:t>
            </a:r>
            <a:r>
              <a:rPr lang="de-DE" sz="1400" dirty="0" smtClean="0"/>
              <a:t>). </a:t>
            </a:r>
            <a:r>
              <a:rPr lang="de-DE" sz="1400" dirty="0" err="1" smtClean="0"/>
              <a:t>We</a:t>
            </a:r>
            <a:r>
              <a:rPr lang="de-DE" sz="1400" dirty="0" smtClean="0"/>
              <a:t> </a:t>
            </a:r>
            <a:r>
              <a:rPr lang="de-DE" sz="1400" dirty="0" err="1" smtClean="0"/>
              <a:t>can</a:t>
            </a:r>
            <a:r>
              <a:rPr lang="de-DE" sz="1400" dirty="0" smtClean="0"/>
              <a:t> </a:t>
            </a:r>
            <a:r>
              <a:rPr lang="de-DE" sz="1400" dirty="0" err="1" smtClean="0"/>
              <a:t>therefore</a:t>
            </a:r>
            <a:r>
              <a:rPr lang="de-DE" sz="1400" dirty="0" smtClean="0"/>
              <a:t> </a:t>
            </a:r>
            <a:r>
              <a:rPr lang="de-DE" sz="1400" dirty="0" err="1" smtClean="0"/>
              <a:t>remove</a:t>
            </a:r>
            <a:r>
              <a:rPr lang="de-DE" sz="1400" dirty="0" smtClean="0"/>
              <a:t> </a:t>
            </a:r>
            <a:r>
              <a:rPr lang="de-DE" sz="1400" dirty="0" err="1" smtClean="0"/>
              <a:t>these</a:t>
            </a:r>
            <a:r>
              <a:rPr lang="de-DE" sz="1400" dirty="0" smtClean="0"/>
              <a:t> 49 </a:t>
            </a:r>
            <a:r>
              <a:rPr lang="de-DE" sz="1400" dirty="0" err="1" smtClean="0"/>
              <a:t>attributes</a:t>
            </a:r>
            <a:r>
              <a:rPr lang="de-DE" sz="1400" dirty="0" smtClean="0"/>
              <a:t>.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1872000"/>
            <a:ext cx="3240000" cy="32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872000"/>
            <a:ext cx="32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86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val 50"/>
          <p:cNvSpPr/>
          <p:nvPr/>
        </p:nvSpPr>
        <p:spPr>
          <a:xfrm>
            <a:off x="2935578" y="2133344"/>
            <a:ext cx="3085974" cy="3072538"/>
          </a:xfrm>
          <a:prstGeom prst="ellipse">
            <a:avLst/>
          </a:prstGeom>
          <a:noFill/>
          <a:ln w="127000">
            <a:solidFill>
              <a:srgbClr val="E6DA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2256861" y="1883309"/>
            <a:ext cx="1728192" cy="576064"/>
            <a:chOff x="1331640" y="2348880"/>
            <a:chExt cx="1728192" cy="576064"/>
          </a:xfrm>
        </p:grpSpPr>
        <p:sp>
          <p:nvSpPr>
            <p:cNvPr id="7" name="Rounded Rectangle 6"/>
            <p:cNvSpPr/>
            <p:nvPr/>
          </p:nvSpPr>
          <p:spPr>
            <a:xfrm>
              <a:off x="1331640" y="2348880"/>
              <a:ext cx="1728192" cy="576064"/>
            </a:xfrm>
            <a:prstGeom prst="round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pPr algn="ctr"/>
              <a:r>
                <a:rPr lang="en-US" sz="1200" dirty="0" smtClean="0"/>
                <a:t>Business</a:t>
              </a:r>
              <a:r>
                <a:rPr lang="en-US" sz="1400" dirty="0" smtClean="0"/>
                <a:t> </a:t>
              </a:r>
              <a:r>
                <a:rPr lang="en-US" sz="1200" dirty="0" smtClean="0"/>
                <a:t>Understanding</a:t>
              </a:r>
              <a:endParaRPr lang="en-US" sz="1400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48" y="2436219"/>
              <a:ext cx="401384" cy="401384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629108" y="1883308"/>
            <a:ext cx="1728192" cy="576064"/>
            <a:chOff x="1331640" y="2348880"/>
            <a:chExt cx="1728192" cy="576064"/>
          </a:xfrm>
        </p:grpSpPr>
        <p:sp>
          <p:nvSpPr>
            <p:cNvPr id="11" name="Rounded Rectangle 10"/>
            <p:cNvSpPr/>
            <p:nvPr/>
          </p:nvSpPr>
          <p:spPr>
            <a:xfrm>
              <a:off x="1331640" y="2348880"/>
              <a:ext cx="1728192" cy="576064"/>
            </a:xfrm>
            <a:prstGeom prst="round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pPr algn="ctr"/>
              <a:r>
                <a:rPr lang="en-US" sz="1200" dirty="0" smtClean="0"/>
                <a:t>Data</a:t>
              </a:r>
              <a:br>
                <a:rPr lang="en-US" sz="1200" dirty="0" smtClean="0"/>
              </a:br>
              <a:r>
                <a:rPr lang="en-US" sz="1200" dirty="0" smtClean="0"/>
                <a:t>Understanding</a:t>
              </a:r>
              <a:endParaRPr lang="en-US" sz="1400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48" y="2480896"/>
              <a:ext cx="401384" cy="312029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5472100" y="2924944"/>
            <a:ext cx="1728192" cy="576064"/>
            <a:chOff x="1331640" y="2348880"/>
            <a:chExt cx="1728192" cy="576064"/>
          </a:xfrm>
        </p:grpSpPr>
        <p:sp>
          <p:nvSpPr>
            <p:cNvPr id="14" name="Rounded Rectangle 13"/>
            <p:cNvSpPr/>
            <p:nvPr/>
          </p:nvSpPr>
          <p:spPr>
            <a:xfrm>
              <a:off x="1331640" y="2348880"/>
              <a:ext cx="1728192" cy="576064"/>
            </a:xfrm>
            <a:prstGeom prst="round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pPr algn="ctr"/>
              <a:r>
                <a:rPr lang="en-US" sz="1200" dirty="0" smtClean="0"/>
                <a:t>Data</a:t>
              </a:r>
              <a:br>
                <a:rPr lang="en-US" sz="1200" dirty="0" smtClean="0"/>
              </a:br>
              <a:r>
                <a:rPr lang="en-US" sz="1200" dirty="0" smtClean="0"/>
                <a:t>Cleaning</a:t>
              </a:r>
              <a:endParaRPr lang="en-US" sz="1400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5175" y="2480896"/>
              <a:ext cx="338330" cy="312029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5472100" y="4077072"/>
            <a:ext cx="1728192" cy="576064"/>
            <a:chOff x="1331640" y="2348880"/>
            <a:chExt cx="1728192" cy="576064"/>
          </a:xfrm>
        </p:grpSpPr>
        <p:sp>
          <p:nvSpPr>
            <p:cNvPr id="20" name="Rounded Rectangle 19"/>
            <p:cNvSpPr/>
            <p:nvPr/>
          </p:nvSpPr>
          <p:spPr>
            <a:xfrm>
              <a:off x="1331640" y="2348880"/>
              <a:ext cx="1728192" cy="576064"/>
            </a:xfrm>
            <a:prstGeom prst="round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pPr algn="ctr"/>
              <a:r>
                <a:rPr lang="en-US" sz="1200" dirty="0" smtClean="0"/>
                <a:t>Modeling</a:t>
              </a:r>
              <a:endParaRPr lang="en-US" sz="1400" dirty="0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4912" y="2448134"/>
              <a:ext cx="377555" cy="377555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3679712" y="5157192"/>
            <a:ext cx="1728192" cy="576064"/>
            <a:chOff x="1543387" y="5160585"/>
            <a:chExt cx="1728192" cy="576064"/>
          </a:xfrm>
        </p:grpSpPr>
        <p:grpSp>
          <p:nvGrpSpPr>
            <p:cNvPr id="22" name="Group 21"/>
            <p:cNvGrpSpPr/>
            <p:nvPr/>
          </p:nvGrpSpPr>
          <p:grpSpPr>
            <a:xfrm>
              <a:off x="1543387" y="5160585"/>
              <a:ext cx="1728192" cy="576064"/>
              <a:chOff x="1331640" y="2348880"/>
              <a:chExt cx="1728192" cy="576064"/>
            </a:xfrm>
          </p:grpSpPr>
          <p:sp>
            <p:nvSpPr>
              <p:cNvPr id="23" name="Rounded Rectangle 22"/>
              <p:cNvSpPr/>
              <p:nvPr/>
            </p:nvSpPr>
            <p:spPr>
              <a:xfrm>
                <a:off x="1331640" y="2348880"/>
                <a:ext cx="1728192" cy="576064"/>
              </a:xfrm>
              <a:prstGeom prst="round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32000" rtlCol="0" anchor="ctr"/>
              <a:lstStyle/>
              <a:p>
                <a:pPr algn="ctr"/>
                <a:r>
                  <a:rPr lang="en-US" sz="1200" dirty="0" smtClean="0"/>
                  <a:t>Evaluation</a:t>
                </a:r>
                <a:endParaRPr lang="en-US" sz="1400" dirty="0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6916" y="2674041"/>
                <a:ext cx="211624" cy="213120"/>
              </a:xfrm>
              <a:prstGeom prst="rect">
                <a:avLst/>
              </a:prstGeom>
            </p:spPr>
          </p:pic>
        </p:grp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8476" y="5301432"/>
              <a:ext cx="249228" cy="19991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51520" y="4077072"/>
            <a:ext cx="1728192" cy="576064"/>
            <a:chOff x="1331640" y="2348880"/>
            <a:chExt cx="1728192" cy="576064"/>
          </a:xfrm>
        </p:grpSpPr>
        <p:sp>
          <p:nvSpPr>
            <p:cNvPr id="28" name="Rounded Rectangle 27"/>
            <p:cNvSpPr/>
            <p:nvPr/>
          </p:nvSpPr>
          <p:spPr>
            <a:xfrm>
              <a:off x="1331640" y="2348880"/>
              <a:ext cx="1728192" cy="576064"/>
            </a:xfrm>
            <a:prstGeom prst="round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pPr algn="ctr"/>
              <a:r>
                <a:rPr lang="en-US" sz="1200" dirty="0" smtClean="0"/>
                <a:t>Deployment</a:t>
              </a:r>
              <a:endParaRPr lang="en-US" sz="1400" dirty="0"/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5577" y="2448134"/>
              <a:ext cx="376225" cy="377555"/>
            </a:xfrm>
            <a:prstGeom prst="rect">
              <a:avLst/>
            </a:prstGeom>
          </p:spPr>
        </p:pic>
      </p:grpSp>
      <p:cxnSp>
        <p:nvCxnSpPr>
          <p:cNvPr id="32" name="Straight Arrow Connector 31"/>
          <p:cNvCxnSpPr>
            <a:stCxn id="7" idx="3"/>
            <a:endCxn id="11" idx="1"/>
          </p:cNvCxnSpPr>
          <p:nvPr/>
        </p:nvCxnSpPr>
        <p:spPr>
          <a:xfrm flipV="1">
            <a:off x="3985053" y="2171340"/>
            <a:ext cx="644055" cy="1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1" idx="2"/>
            <a:endCxn id="14" idx="0"/>
          </p:cNvCxnSpPr>
          <p:nvPr/>
        </p:nvCxnSpPr>
        <p:spPr>
          <a:xfrm>
            <a:off x="5493204" y="2459372"/>
            <a:ext cx="842992" cy="465572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4" idx="2"/>
            <a:endCxn id="20" idx="0"/>
          </p:cNvCxnSpPr>
          <p:nvPr/>
        </p:nvCxnSpPr>
        <p:spPr>
          <a:xfrm>
            <a:off x="6336196" y="3501008"/>
            <a:ext cx="0" cy="576064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0" idx="2"/>
            <a:endCxn id="23" idx="3"/>
          </p:cNvCxnSpPr>
          <p:nvPr/>
        </p:nvCxnSpPr>
        <p:spPr>
          <a:xfrm flipH="1">
            <a:off x="5407904" y="4653136"/>
            <a:ext cx="928292" cy="792088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3" idx="1"/>
            <a:endCxn id="28" idx="2"/>
          </p:cNvCxnSpPr>
          <p:nvPr/>
        </p:nvCxnSpPr>
        <p:spPr>
          <a:xfrm flipH="1" flipV="1">
            <a:off x="2815616" y="4653136"/>
            <a:ext cx="864096" cy="792088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>
            <a:stCxn id="23" idx="0"/>
            <a:endCxn id="7" idx="2"/>
          </p:cNvCxnSpPr>
          <p:nvPr/>
        </p:nvCxnSpPr>
        <p:spPr>
          <a:xfrm rot="16200000" flipV="1">
            <a:off x="2483474" y="3096857"/>
            <a:ext cx="2697819" cy="1422851"/>
          </a:xfrm>
          <a:prstGeom prst="curvedConnector3">
            <a:avLst>
              <a:gd name="adj1" fmla="val 41714"/>
            </a:avLst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n 48"/>
          <p:cNvSpPr/>
          <p:nvPr/>
        </p:nvSpPr>
        <p:spPr>
          <a:xfrm>
            <a:off x="4055845" y="2887808"/>
            <a:ext cx="975925" cy="1226400"/>
          </a:xfrm>
          <a:prstGeom prst="can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36000" rtlCol="0" anchor="ctr"/>
          <a:lstStyle/>
          <a:p>
            <a:pPr algn="ctr"/>
            <a:r>
              <a:rPr lang="en-US" sz="1600" dirty="0" smtClean="0"/>
              <a:t>DATA</a:t>
            </a:r>
            <a:endParaRPr lang="en-US" sz="1600" dirty="0"/>
          </a:p>
        </p:txBody>
      </p:sp>
      <p:sp>
        <p:nvSpPr>
          <p:cNvPr id="72" name="Triangle 71"/>
          <p:cNvSpPr/>
          <p:nvPr/>
        </p:nvSpPr>
        <p:spPr>
          <a:xfrm flipV="1">
            <a:off x="5769595" y="3633024"/>
            <a:ext cx="503914" cy="278189"/>
          </a:xfrm>
          <a:prstGeom prst="triangle">
            <a:avLst/>
          </a:prstGeom>
          <a:solidFill>
            <a:srgbClr val="E6D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riangle 36"/>
          <p:cNvSpPr/>
          <p:nvPr/>
        </p:nvSpPr>
        <p:spPr>
          <a:xfrm rot="10800000" flipV="1">
            <a:off x="2681564" y="3459122"/>
            <a:ext cx="503914" cy="278189"/>
          </a:xfrm>
          <a:prstGeom prst="triangle">
            <a:avLst/>
          </a:prstGeom>
          <a:solidFill>
            <a:srgbClr val="E6D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7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We use an (adjusted) version of the crisp-DM framework for data mining</a:t>
            </a:r>
            <a:endParaRPr lang="en-US" dirty="0"/>
          </a:p>
        </p:txBody>
      </p:sp>
      <p:sp>
        <p:nvSpPr>
          <p:cNvPr id="35" name="Rectangle 11"/>
          <p:cNvSpPr/>
          <p:nvPr/>
        </p:nvSpPr>
        <p:spPr>
          <a:xfrm>
            <a:off x="6876255" y="0"/>
            <a:ext cx="3204357" cy="12327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39" name="Inhaltsplatzhalter 5"/>
          <p:cNvSpPr>
            <a:spLocks noGrp="1"/>
          </p:cNvSpPr>
          <p:nvPr>
            <p:ph sz="quarter" idx="4294967295"/>
          </p:nvPr>
        </p:nvSpPr>
        <p:spPr>
          <a:xfrm>
            <a:off x="377825" y="5831815"/>
            <a:ext cx="8353600" cy="26418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Source: Chapman et al. (2000)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72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Source: http://</a:t>
            </a:r>
            <a:r>
              <a:rPr lang="en-US" dirty="0" err="1"/>
              <a:t>www.spectro.in</a:t>
            </a:r>
            <a:r>
              <a:rPr lang="en-US" dirty="0"/>
              <a:t>/images/</a:t>
            </a:r>
            <a:r>
              <a:rPr lang="en-US" dirty="0" err="1"/>
              <a:t>chemical_testing.jpg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71722" y="1700212"/>
            <a:ext cx="1626198" cy="8646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Data understanding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068359" y="1700212"/>
            <a:ext cx="1626198" cy="8646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764996" y="1700212"/>
            <a:ext cx="1626198" cy="86469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Value imputation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461633" y="1706476"/>
            <a:ext cx="1626198" cy="8646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Machine learning approaches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158270" y="1700212"/>
            <a:ext cx="1626198" cy="8646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4" b="28357"/>
          <a:stretch/>
        </p:blipFill>
        <p:spPr>
          <a:xfrm>
            <a:off x="371722" y="2600908"/>
            <a:ext cx="8425693" cy="327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2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58775" y="1393031"/>
            <a:ext cx="3889189" cy="307777"/>
            <a:chOff x="358775" y="1609055"/>
            <a:chExt cx="3889189" cy="307777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NA values per attribute in %</a:t>
              </a:r>
              <a:endParaRPr lang="en-US" sz="14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896036" y="1393030"/>
            <a:ext cx="3889189" cy="307777"/>
            <a:chOff x="358775" y="1609055"/>
            <a:chExt cx="3889189" cy="307777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NA values per sample in %</a:t>
              </a:r>
              <a:endParaRPr lang="en-US" sz="1400" b="1" dirty="0"/>
            </a:p>
          </p:txBody>
        </p:sp>
      </p:grpSp>
      <p:sp>
        <p:nvSpPr>
          <p:cNvPr id="14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Number of </a:t>
            </a:r>
            <a:r>
              <a:rPr lang="en-US" dirty="0" err="1" smtClean="0"/>
              <a:t>Nas</a:t>
            </a:r>
            <a:r>
              <a:rPr lang="en-US" dirty="0" smtClean="0"/>
              <a:t> varies a lot per attribute and observation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872000"/>
            <a:ext cx="3240000" cy="3240000"/>
          </a:xfrm>
        </p:spPr>
      </p:pic>
      <p:pic>
        <p:nvPicPr>
          <p:cNvPr id="16" name="Content Placeholder 15"/>
          <p:cNvPicPr>
            <a:picLocks noGrp="1" noChangeAspect="1"/>
          </p:cNvPicPr>
          <p:nvPr>
            <p:ph sz="quarter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1872000"/>
            <a:ext cx="3240000" cy="3240000"/>
          </a:xfrm>
        </p:spPr>
      </p:pic>
    </p:spTree>
    <p:extLst>
      <p:ext uri="{BB962C8B-B14F-4D97-AF65-F5344CB8AC3E}">
        <p14:creationId xmlns:p14="http://schemas.microsoft.com/office/powerpoint/2010/main" val="624533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Completeness of observation highly impacts target variable</a:t>
            </a:r>
            <a:endParaRPr lang="en-US" dirty="0"/>
          </a:p>
        </p:txBody>
      </p:sp>
      <p:pic>
        <p:nvPicPr>
          <p:cNvPr id="18" name="Content Placeholder 17"/>
          <p:cNvPicPr>
            <a:picLocks noGrp="1" noChangeAspect="1"/>
          </p:cNvPicPr>
          <p:nvPr>
            <p:ph sz="quarter" idx="1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872000"/>
            <a:ext cx="3240000" cy="3240000"/>
          </a:xfrm>
        </p:spPr>
      </p:pic>
      <p:cxnSp>
        <p:nvCxnSpPr>
          <p:cNvPr id="15" name="Straight Arrow Connector 14"/>
          <p:cNvCxnSpPr/>
          <p:nvPr/>
        </p:nvCxnSpPr>
        <p:spPr>
          <a:xfrm>
            <a:off x="1187624" y="5112000"/>
            <a:ext cx="2412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87624" y="5112001"/>
            <a:ext cx="2412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Incompleteness of sample</a:t>
            </a:r>
            <a:endParaRPr lang="en-US" sz="1400"/>
          </a:p>
        </p:txBody>
      </p:sp>
      <p:sp>
        <p:nvSpPr>
          <p:cNvPr id="7" name="Rechteck 41"/>
          <p:cNvSpPr/>
          <p:nvPr/>
        </p:nvSpPr>
        <p:spPr>
          <a:xfrm>
            <a:off x="5149977" y="2321088"/>
            <a:ext cx="3635247" cy="6584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b="1" dirty="0"/>
              <a:t>	</a:t>
            </a:r>
            <a:r>
              <a:rPr lang="de-DE" sz="1600" b="1" dirty="0" err="1" smtClean="0"/>
              <a:t>Result</a:t>
            </a:r>
            <a:endParaRPr lang="en-US" sz="1600" b="1" dirty="0"/>
          </a:p>
        </p:txBody>
      </p:sp>
      <p:sp>
        <p:nvSpPr>
          <p:cNvPr id="8" name="Oval 37"/>
          <p:cNvSpPr>
            <a:spLocks noChangeAspect="1"/>
          </p:cNvSpPr>
          <p:nvPr/>
        </p:nvSpPr>
        <p:spPr>
          <a:xfrm>
            <a:off x="4820794" y="2321088"/>
            <a:ext cx="658368" cy="658441"/>
          </a:xfrm>
          <a:prstGeom prst="ellipse">
            <a:avLst/>
          </a:prstGeom>
          <a:solidFill>
            <a:srgbClr val="85233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feld 46"/>
          <p:cNvSpPr txBox="1"/>
          <p:nvPr/>
        </p:nvSpPr>
        <p:spPr>
          <a:xfrm>
            <a:off x="5149977" y="2979529"/>
            <a:ext cx="36352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Taking only complete samples or complete attributes is no valid option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Wingdings" charset="2"/>
              <a:buChar char="Ø"/>
            </a:pPr>
            <a:r>
              <a:rPr lang="en-US" sz="1600" dirty="0" smtClean="0"/>
              <a:t>Value imputation is required</a:t>
            </a:r>
            <a:endParaRPr lang="en-US" sz="1600" dirty="0" smtClean="0"/>
          </a:p>
        </p:txBody>
      </p:sp>
      <p:pic>
        <p:nvPicPr>
          <p:cNvPr id="10" name="Grafik 19"/>
          <p:cNvPicPr>
            <a:picLocks noChangeAspect="1"/>
          </p:cNvPicPr>
          <p:nvPr/>
        </p:nvPicPr>
        <p:blipFill>
          <a:blip r:embed="rId3">
            <a:lum bright="45000"/>
          </a:blip>
          <a:stretch>
            <a:fillRect/>
          </a:stretch>
        </p:blipFill>
        <p:spPr>
          <a:xfrm>
            <a:off x="4894758" y="2383628"/>
            <a:ext cx="510438" cy="51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851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Missingness</a:t>
            </a:r>
            <a:r>
              <a:rPr lang="en-US" dirty="0" smtClean="0"/>
              <a:t>” structure of attributes matters for imputation</a:t>
            </a:r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530353"/>
              </p:ext>
            </p:extLst>
          </p:nvPr>
        </p:nvGraphicFramePr>
        <p:xfrm>
          <a:off x="1986292" y="2377372"/>
          <a:ext cx="900100" cy="27361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100"/>
              </a:tblGrid>
              <a:tr h="287796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6" name="Group 19"/>
          <p:cNvGrpSpPr/>
          <p:nvPr/>
        </p:nvGrpSpPr>
        <p:grpSpPr>
          <a:xfrm>
            <a:off x="358775" y="1393031"/>
            <a:ext cx="3889189" cy="523220"/>
            <a:chOff x="358775" y="1609055"/>
            <a:chExt cx="3889189" cy="523220"/>
          </a:xfrm>
        </p:grpSpPr>
        <p:cxnSp>
          <p:nvCxnSpPr>
            <p:cNvPr id="17" name="Straight Connector 20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21"/>
            <p:cNvSpPr txBox="1"/>
            <p:nvPr/>
          </p:nvSpPr>
          <p:spPr>
            <a:xfrm>
              <a:off x="358775" y="1609055"/>
              <a:ext cx="38891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Imputation </a:t>
              </a:r>
              <a:r>
                <a:rPr lang="en-US" sz="1400" b="1" dirty="0"/>
                <a:t>with similar NA structure</a:t>
              </a:r>
            </a:p>
            <a:p>
              <a:pPr algn="ctr"/>
              <a:endParaRPr lang="en-US" sz="1400" b="1" dirty="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788270" y="1972410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Attribute B</a:t>
            </a:r>
            <a:endParaRPr lang="en-US" sz="1600" b="1" dirty="0"/>
          </a:p>
        </p:txBody>
      </p:sp>
      <p:sp>
        <p:nvSpPr>
          <p:cNvPr id="35" name="Content Placeholder 34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26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Missingness</a:t>
            </a:r>
            <a:r>
              <a:rPr lang="en-US" dirty="0"/>
              <a:t>” structure of attributes matters for imputation</a:t>
            </a:r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1986292" y="2377372"/>
          <a:ext cx="900100" cy="27361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100"/>
              </a:tblGrid>
              <a:tr h="287796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642656" y="2377372"/>
          <a:ext cx="900100" cy="2743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100"/>
              </a:tblGrid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1529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1002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141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174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6" name="Group 19"/>
          <p:cNvGrpSpPr/>
          <p:nvPr/>
        </p:nvGrpSpPr>
        <p:grpSpPr>
          <a:xfrm>
            <a:off x="358775" y="1393031"/>
            <a:ext cx="3889189" cy="523220"/>
            <a:chOff x="358775" y="1609055"/>
            <a:chExt cx="3889189" cy="523220"/>
          </a:xfrm>
        </p:grpSpPr>
        <p:cxnSp>
          <p:nvCxnSpPr>
            <p:cNvPr id="17" name="Straight Connector 20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21"/>
            <p:cNvSpPr txBox="1"/>
            <p:nvPr/>
          </p:nvSpPr>
          <p:spPr>
            <a:xfrm>
              <a:off x="358775" y="1609055"/>
              <a:ext cx="38891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Imputation </a:t>
              </a:r>
              <a:r>
                <a:rPr lang="en-US" sz="1400" b="1" dirty="0"/>
                <a:t>with similar NA structure</a:t>
              </a:r>
            </a:p>
            <a:p>
              <a:pPr algn="ctr"/>
              <a:endParaRPr lang="en-US" sz="1400" b="1" dirty="0"/>
            </a:p>
          </p:txBody>
        </p:sp>
      </p:grpSp>
      <p:cxnSp>
        <p:nvCxnSpPr>
          <p:cNvPr id="20" name="Straight Arrow Connector 19"/>
          <p:cNvCxnSpPr>
            <a:stCxn id="13" idx="1"/>
            <a:endCxn id="14" idx="3"/>
          </p:cNvCxnSpPr>
          <p:nvPr/>
        </p:nvCxnSpPr>
        <p:spPr>
          <a:xfrm flipH="1">
            <a:off x="1542756" y="3745431"/>
            <a:ext cx="443536" cy="38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643484" y="3483882"/>
            <a:ext cx="528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X</a:t>
            </a:r>
            <a:endParaRPr lang="en-US" sz="2800"/>
          </a:p>
        </p:txBody>
      </p:sp>
      <p:sp>
        <p:nvSpPr>
          <p:cNvPr id="32" name="TextBox 31"/>
          <p:cNvSpPr txBox="1"/>
          <p:nvPr/>
        </p:nvSpPr>
        <p:spPr>
          <a:xfrm>
            <a:off x="467544" y="1975667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mtClean="0"/>
              <a:t>Attribute A</a:t>
            </a:r>
            <a:endParaRPr lang="en-US" sz="1600" b="1"/>
          </a:p>
        </p:txBody>
      </p:sp>
      <p:sp>
        <p:nvSpPr>
          <p:cNvPr id="33" name="TextBox 32"/>
          <p:cNvSpPr txBox="1"/>
          <p:nvPr/>
        </p:nvSpPr>
        <p:spPr>
          <a:xfrm>
            <a:off x="1788270" y="1972410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Attribute B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35965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Missingness</a:t>
            </a:r>
            <a:r>
              <a:rPr lang="en-US" dirty="0"/>
              <a:t>” structure of attributes matters for imputation</a:t>
            </a:r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1986292" y="2377372"/>
          <a:ext cx="900100" cy="27361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100"/>
              </a:tblGrid>
              <a:tr h="287796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642656" y="2377372"/>
          <a:ext cx="900100" cy="2743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100"/>
              </a:tblGrid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1529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1002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141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174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3329928" y="2377372"/>
          <a:ext cx="900100" cy="2743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100"/>
              </a:tblGrid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6" name="Group 19"/>
          <p:cNvGrpSpPr/>
          <p:nvPr/>
        </p:nvGrpSpPr>
        <p:grpSpPr>
          <a:xfrm>
            <a:off x="358775" y="1393031"/>
            <a:ext cx="3889189" cy="523220"/>
            <a:chOff x="358775" y="1609055"/>
            <a:chExt cx="3889189" cy="523220"/>
          </a:xfrm>
        </p:grpSpPr>
        <p:cxnSp>
          <p:nvCxnSpPr>
            <p:cNvPr id="17" name="Straight Connector 20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21"/>
            <p:cNvSpPr txBox="1"/>
            <p:nvPr/>
          </p:nvSpPr>
          <p:spPr>
            <a:xfrm>
              <a:off x="358775" y="1609055"/>
              <a:ext cx="38891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Imputation </a:t>
              </a:r>
              <a:r>
                <a:rPr lang="en-US" sz="1400" b="1" dirty="0"/>
                <a:t>with similar NA structure</a:t>
              </a:r>
            </a:p>
            <a:p>
              <a:pPr algn="ctr"/>
              <a:endParaRPr lang="en-US" sz="1400" b="1" dirty="0"/>
            </a:p>
          </p:txBody>
        </p:sp>
      </p:grpSp>
      <p:cxnSp>
        <p:nvCxnSpPr>
          <p:cNvPr id="20" name="Straight Arrow Connector 19"/>
          <p:cNvCxnSpPr>
            <a:stCxn id="13" idx="1"/>
            <a:endCxn id="14" idx="3"/>
          </p:cNvCxnSpPr>
          <p:nvPr/>
        </p:nvCxnSpPr>
        <p:spPr>
          <a:xfrm flipH="1">
            <a:off x="1542756" y="3745431"/>
            <a:ext cx="443536" cy="38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3" idx="3"/>
            <a:endCxn id="15" idx="1"/>
          </p:cNvCxnSpPr>
          <p:nvPr/>
        </p:nvCxnSpPr>
        <p:spPr>
          <a:xfrm>
            <a:off x="2886392" y="3745431"/>
            <a:ext cx="443536" cy="38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643484" y="3483882"/>
            <a:ext cx="528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X</a:t>
            </a:r>
            <a:endParaRPr lang="en-US" sz="2800"/>
          </a:p>
        </p:txBody>
      </p:sp>
      <p:sp>
        <p:nvSpPr>
          <p:cNvPr id="32" name="TextBox 31"/>
          <p:cNvSpPr txBox="1"/>
          <p:nvPr/>
        </p:nvSpPr>
        <p:spPr>
          <a:xfrm>
            <a:off x="467544" y="1975667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mtClean="0"/>
              <a:t>Attribute A</a:t>
            </a:r>
            <a:endParaRPr lang="en-US" sz="1600" b="1"/>
          </a:p>
        </p:txBody>
      </p:sp>
      <p:sp>
        <p:nvSpPr>
          <p:cNvPr id="33" name="TextBox 32"/>
          <p:cNvSpPr txBox="1"/>
          <p:nvPr/>
        </p:nvSpPr>
        <p:spPr>
          <a:xfrm>
            <a:off x="1788270" y="1972410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Attribute B</a:t>
            </a:r>
            <a:endParaRPr lang="en-US" sz="16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3131906" y="1972410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Attribute C</a:t>
            </a:r>
            <a:endParaRPr lang="en-US" sz="1600" b="1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695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Missingness</a:t>
            </a:r>
            <a:r>
              <a:rPr lang="en-US" dirty="0"/>
              <a:t>” structure of attributes matters for imputation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1872000"/>
            <a:ext cx="3240000" cy="3240000"/>
          </a:xfrm>
        </p:spPr>
      </p:pic>
      <p:grpSp>
        <p:nvGrpSpPr>
          <p:cNvPr id="10" name="Group 22"/>
          <p:cNvGrpSpPr/>
          <p:nvPr/>
        </p:nvGrpSpPr>
        <p:grpSpPr>
          <a:xfrm>
            <a:off x="4896036" y="1393030"/>
            <a:ext cx="3889189" cy="307777"/>
            <a:chOff x="358775" y="1609055"/>
            <a:chExt cx="3889189" cy="307777"/>
          </a:xfrm>
        </p:grpSpPr>
        <p:cxnSp>
          <p:nvCxnSpPr>
            <p:cNvPr id="11" name="Straight Connector 23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24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err="1"/>
                <a:t>Missingness</a:t>
              </a:r>
              <a:r>
                <a:rPr lang="en-US" sz="1400" b="1"/>
                <a:t> correlations</a:t>
              </a:r>
              <a:endParaRPr lang="en-US" sz="1400" b="1" dirty="0"/>
            </a:p>
          </p:txBody>
        </p:sp>
      </p:grp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1986292" y="2377372"/>
          <a:ext cx="900100" cy="27361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100"/>
              </a:tblGrid>
              <a:tr h="287796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642656" y="2377372"/>
          <a:ext cx="900100" cy="2743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100"/>
              </a:tblGrid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1529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1002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141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174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3329928" y="2377372"/>
          <a:ext cx="900100" cy="2743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100"/>
              </a:tblGrid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6" name="Group 19"/>
          <p:cNvGrpSpPr/>
          <p:nvPr/>
        </p:nvGrpSpPr>
        <p:grpSpPr>
          <a:xfrm>
            <a:off x="358775" y="1393031"/>
            <a:ext cx="3889189" cy="523220"/>
            <a:chOff x="358775" y="1609055"/>
            <a:chExt cx="3889189" cy="523220"/>
          </a:xfrm>
        </p:grpSpPr>
        <p:cxnSp>
          <p:nvCxnSpPr>
            <p:cNvPr id="17" name="Straight Connector 20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21"/>
            <p:cNvSpPr txBox="1"/>
            <p:nvPr/>
          </p:nvSpPr>
          <p:spPr>
            <a:xfrm>
              <a:off x="358775" y="1609055"/>
              <a:ext cx="38891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Imputation </a:t>
              </a:r>
              <a:r>
                <a:rPr lang="en-US" sz="1400" b="1" dirty="0"/>
                <a:t>with similar NA structure</a:t>
              </a:r>
            </a:p>
            <a:p>
              <a:pPr algn="ctr"/>
              <a:endParaRPr lang="en-US" sz="1400" b="1" dirty="0"/>
            </a:p>
          </p:txBody>
        </p:sp>
      </p:grpSp>
      <p:cxnSp>
        <p:nvCxnSpPr>
          <p:cNvPr id="20" name="Straight Arrow Connector 19"/>
          <p:cNvCxnSpPr>
            <a:stCxn id="13" idx="1"/>
            <a:endCxn id="14" idx="3"/>
          </p:cNvCxnSpPr>
          <p:nvPr/>
        </p:nvCxnSpPr>
        <p:spPr>
          <a:xfrm flipH="1">
            <a:off x="1542756" y="3745431"/>
            <a:ext cx="443536" cy="38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3" idx="3"/>
            <a:endCxn id="15" idx="1"/>
          </p:cNvCxnSpPr>
          <p:nvPr/>
        </p:nvCxnSpPr>
        <p:spPr>
          <a:xfrm>
            <a:off x="2886392" y="3745431"/>
            <a:ext cx="443536" cy="38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643484" y="3483882"/>
            <a:ext cx="528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X</a:t>
            </a:r>
            <a:endParaRPr lang="en-US" sz="2800"/>
          </a:p>
        </p:txBody>
      </p:sp>
      <p:sp>
        <p:nvSpPr>
          <p:cNvPr id="27" name="Rectangle 26"/>
          <p:cNvSpPr/>
          <p:nvPr/>
        </p:nvSpPr>
        <p:spPr>
          <a:xfrm>
            <a:off x="358775" y="5292000"/>
            <a:ext cx="8426449" cy="5134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uppieren 6"/>
          <p:cNvGrpSpPr/>
          <p:nvPr/>
        </p:nvGrpSpPr>
        <p:grpSpPr>
          <a:xfrm>
            <a:off x="359532" y="5301208"/>
            <a:ext cx="495093" cy="495148"/>
            <a:chOff x="4791456" y="4160520"/>
            <a:chExt cx="658368" cy="658441"/>
          </a:xfrm>
        </p:grpSpPr>
        <p:sp>
          <p:nvSpPr>
            <p:cNvPr id="29" name="Oval 37"/>
            <p:cNvSpPr>
              <a:spLocks noChangeAspect="1"/>
            </p:cNvSpPr>
            <p:nvPr/>
          </p:nvSpPr>
          <p:spPr>
            <a:xfrm>
              <a:off x="4791456" y="4160520"/>
              <a:ext cx="658368" cy="658441"/>
            </a:xfrm>
            <a:prstGeom prst="ellipse">
              <a:avLst/>
            </a:prstGeom>
            <a:solidFill>
              <a:srgbClr val="85233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Grafik 8"/>
            <p:cNvPicPr>
              <a:picLocks noChangeAspect="1"/>
            </p:cNvPicPr>
            <p:nvPr/>
          </p:nvPicPr>
          <p:blipFill>
            <a:blip r:embed="rId3">
              <a:lum bright="45000"/>
            </a:blip>
            <a:stretch>
              <a:fillRect/>
            </a:stretch>
          </p:blipFill>
          <p:spPr>
            <a:xfrm>
              <a:off x="4864608" y="4232582"/>
              <a:ext cx="510438" cy="514315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935596" y="5292000"/>
            <a:ext cx="7849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Many</a:t>
            </a:r>
            <a:r>
              <a:rPr lang="de-DE" sz="1400" dirty="0" smtClean="0"/>
              <a:t> </a:t>
            </a:r>
            <a:r>
              <a:rPr lang="de-DE" sz="1400" dirty="0" err="1" smtClean="0"/>
              <a:t>closeby</a:t>
            </a:r>
            <a:r>
              <a:rPr lang="de-DE" sz="1400" dirty="0" smtClean="0"/>
              <a:t> variables </a:t>
            </a:r>
            <a:r>
              <a:rPr lang="de-DE" sz="1400" dirty="0" err="1" smtClean="0"/>
              <a:t>have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same </a:t>
            </a:r>
            <a:r>
              <a:rPr lang="de-DE" sz="1400" dirty="0" err="1" smtClean="0"/>
              <a:t>missingness</a:t>
            </a:r>
            <a:r>
              <a:rPr lang="de-DE" sz="1400" dirty="0" smtClean="0"/>
              <a:t> </a:t>
            </a:r>
            <a:r>
              <a:rPr lang="de-DE" sz="1400" dirty="0" err="1" smtClean="0"/>
              <a:t>patterns</a:t>
            </a:r>
            <a:r>
              <a:rPr lang="de-DE" sz="1400" dirty="0" smtClean="0"/>
              <a:t>. </a:t>
            </a:r>
            <a:r>
              <a:rPr lang="de-DE" sz="1400" dirty="0" err="1" smtClean="0"/>
              <a:t>Apparently</a:t>
            </a:r>
            <a:r>
              <a:rPr lang="de-DE" sz="1400" dirty="0" smtClean="0"/>
              <a:t>, </a:t>
            </a:r>
            <a:r>
              <a:rPr lang="de-DE" sz="1400" dirty="0" err="1" smtClean="0"/>
              <a:t>data</a:t>
            </a:r>
            <a:r>
              <a:rPr lang="de-DE" sz="1400" dirty="0" smtClean="0"/>
              <a:t> was </a:t>
            </a:r>
            <a:r>
              <a:rPr lang="de-DE" sz="1400" dirty="0" err="1" smtClean="0"/>
              <a:t>collected</a:t>
            </a:r>
            <a:r>
              <a:rPr lang="de-DE" sz="1400" dirty="0" smtClean="0"/>
              <a:t> in </a:t>
            </a:r>
            <a:r>
              <a:rPr lang="de-DE" sz="1400" dirty="0" err="1" smtClean="0"/>
              <a:t>chunks</a:t>
            </a:r>
            <a:r>
              <a:rPr lang="de-DE" sz="1400" dirty="0" smtClean="0"/>
              <a:t> </a:t>
            </a:r>
            <a:r>
              <a:rPr lang="de-DE" sz="1400" dirty="0" err="1" smtClean="0"/>
              <a:t>or</a:t>
            </a:r>
            <a:r>
              <a:rPr lang="de-DE" sz="1400" dirty="0" smtClean="0"/>
              <a:t> </a:t>
            </a:r>
            <a:r>
              <a:rPr lang="de-DE" sz="1400" dirty="0" err="1" smtClean="0"/>
              <a:t>split</a:t>
            </a:r>
            <a:r>
              <a:rPr lang="de-DE" sz="1400" dirty="0" smtClean="0"/>
              <a:t> </a:t>
            </a:r>
            <a:r>
              <a:rPr lang="de-DE" sz="1400" dirty="0" err="1" smtClean="0"/>
              <a:t>up</a:t>
            </a:r>
            <a:r>
              <a:rPr lang="de-DE" sz="1400" dirty="0" smtClean="0"/>
              <a:t> </a:t>
            </a:r>
            <a:r>
              <a:rPr lang="de-DE" sz="1400" dirty="0" err="1" smtClean="0"/>
              <a:t>later</a:t>
            </a:r>
            <a:r>
              <a:rPr lang="de-DE" sz="1400" dirty="0" smtClean="0"/>
              <a:t>. This </a:t>
            </a:r>
            <a:r>
              <a:rPr lang="de-DE" sz="1400" dirty="0" err="1" smtClean="0"/>
              <a:t>is</a:t>
            </a:r>
            <a:r>
              <a:rPr lang="de-DE" sz="1400" dirty="0" smtClean="0"/>
              <a:t> </a:t>
            </a:r>
            <a:r>
              <a:rPr lang="de-DE" sz="1400" dirty="0" err="1" smtClean="0"/>
              <a:t>problematic</a:t>
            </a:r>
            <a:r>
              <a:rPr lang="de-DE" sz="1400" dirty="0" smtClean="0"/>
              <a:t> </a:t>
            </a:r>
            <a:r>
              <a:rPr lang="de-DE" sz="1400" dirty="0" err="1" smtClean="0"/>
              <a:t>for</a:t>
            </a:r>
            <a:r>
              <a:rPr lang="de-DE" sz="1400" dirty="0" smtClean="0"/>
              <a:t> </a:t>
            </a:r>
            <a:r>
              <a:rPr lang="de-DE" sz="1400" dirty="0" err="1" smtClean="0"/>
              <a:t>our</a:t>
            </a:r>
            <a:r>
              <a:rPr lang="de-DE" sz="1400" dirty="0" smtClean="0"/>
              <a:t> </a:t>
            </a:r>
            <a:r>
              <a:rPr lang="de-DE" sz="1400" dirty="0" err="1" smtClean="0"/>
              <a:t>imputation</a:t>
            </a:r>
            <a:r>
              <a:rPr lang="de-DE" sz="1400" dirty="0" smtClean="0"/>
              <a:t>.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467544" y="1975667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mtClean="0"/>
              <a:t>Attribute A</a:t>
            </a:r>
            <a:endParaRPr lang="en-US" sz="1600" b="1"/>
          </a:p>
        </p:txBody>
      </p:sp>
      <p:sp>
        <p:nvSpPr>
          <p:cNvPr id="33" name="TextBox 32"/>
          <p:cNvSpPr txBox="1"/>
          <p:nvPr/>
        </p:nvSpPr>
        <p:spPr>
          <a:xfrm>
            <a:off x="1788270" y="1972410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Attribute B</a:t>
            </a:r>
            <a:endParaRPr lang="en-US" sz="16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3131906" y="1972410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Attribute C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944499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Attributes for imputation should be correlated to each other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58775" y="5292000"/>
            <a:ext cx="8426449" cy="5134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uppieren 6"/>
          <p:cNvGrpSpPr/>
          <p:nvPr/>
        </p:nvGrpSpPr>
        <p:grpSpPr>
          <a:xfrm>
            <a:off x="359532" y="5301208"/>
            <a:ext cx="495093" cy="495148"/>
            <a:chOff x="4791456" y="4160520"/>
            <a:chExt cx="658368" cy="658441"/>
          </a:xfrm>
        </p:grpSpPr>
        <p:sp>
          <p:nvSpPr>
            <p:cNvPr id="18" name="Oval 37"/>
            <p:cNvSpPr>
              <a:spLocks noChangeAspect="1"/>
            </p:cNvSpPr>
            <p:nvPr/>
          </p:nvSpPr>
          <p:spPr>
            <a:xfrm>
              <a:off x="4791456" y="4160520"/>
              <a:ext cx="658368" cy="658441"/>
            </a:xfrm>
            <a:prstGeom prst="ellipse">
              <a:avLst/>
            </a:prstGeom>
            <a:solidFill>
              <a:srgbClr val="85233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fik 8"/>
            <p:cNvPicPr>
              <a:picLocks noChangeAspect="1"/>
            </p:cNvPicPr>
            <p:nvPr/>
          </p:nvPicPr>
          <p:blipFill>
            <a:blip r:embed="rId2">
              <a:lum bright="45000"/>
            </a:blip>
            <a:stretch>
              <a:fillRect/>
            </a:stretch>
          </p:blipFill>
          <p:spPr>
            <a:xfrm>
              <a:off x="4864608" y="4232582"/>
              <a:ext cx="510438" cy="514315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935596" y="5292000"/>
            <a:ext cx="7849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For</a:t>
            </a:r>
            <a:r>
              <a:rPr lang="de-DE" sz="1400" dirty="0" smtClean="0"/>
              <a:t> </a:t>
            </a:r>
            <a:r>
              <a:rPr lang="de-DE" sz="1400" dirty="0" err="1" smtClean="0"/>
              <a:t>imputation</a:t>
            </a:r>
            <a:r>
              <a:rPr lang="de-DE" sz="1400" dirty="0" smtClean="0"/>
              <a:t>, </a:t>
            </a:r>
            <a:r>
              <a:rPr lang="de-DE" sz="1400" dirty="0" err="1" smtClean="0"/>
              <a:t>we</a:t>
            </a:r>
            <a:r>
              <a:rPr lang="de-DE" sz="1400" dirty="0" smtClean="0"/>
              <a:t> </a:t>
            </a:r>
            <a:r>
              <a:rPr lang="de-DE" sz="1400" dirty="0" err="1" smtClean="0"/>
              <a:t>select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top </a:t>
            </a:r>
            <a:r>
              <a:rPr lang="de-DE" sz="1400" dirty="0" err="1" smtClean="0"/>
              <a:t>five</a:t>
            </a:r>
            <a:r>
              <a:rPr lang="de-DE" sz="1400" dirty="0" smtClean="0"/>
              <a:t> variables in </a:t>
            </a:r>
            <a:r>
              <a:rPr lang="de-DE" sz="1400" dirty="0" err="1" smtClean="0"/>
              <a:t>terms</a:t>
            </a:r>
            <a:r>
              <a:rPr lang="de-DE" sz="1400" dirty="0" smtClean="0"/>
              <a:t> </a:t>
            </a:r>
            <a:r>
              <a:rPr lang="de-DE" sz="1400" dirty="0" err="1" smtClean="0"/>
              <a:t>of</a:t>
            </a:r>
            <a:r>
              <a:rPr lang="de-DE" sz="1400" dirty="0" smtClean="0"/>
              <a:t> </a:t>
            </a:r>
            <a:r>
              <a:rPr lang="de-DE" sz="1400" dirty="0" err="1" smtClean="0"/>
              <a:t>correlation</a:t>
            </a:r>
            <a:r>
              <a:rPr lang="de-DE" sz="1400" dirty="0" smtClean="0"/>
              <a:t>, </a:t>
            </a:r>
            <a:r>
              <a:rPr lang="de-DE" sz="1400" dirty="0" err="1" smtClean="0"/>
              <a:t>that</a:t>
            </a:r>
            <a:r>
              <a:rPr lang="de-DE" sz="1400" dirty="0" smtClean="0"/>
              <a:t> </a:t>
            </a:r>
            <a:r>
              <a:rPr lang="de-DE" sz="1400" dirty="0" err="1" smtClean="0"/>
              <a:t>have</a:t>
            </a:r>
            <a:r>
              <a:rPr lang="de-DE" sz="1400" dirty="0" smtClean="0"/>
              <a:t> a </a:t>
            </a:r>
            <a:r>
              <a:rPr lang="de-DE" sz="1400" dirty="0" err="1" smtClean="0"/>
              <a:t>missingness</a:t>
            </a:r>
            <a:r>
              <a:rPr lang="de-DE" sz="1400" dirty="0" smtClean="0"/>
              <a:t> </a:t>
            </a:r>
            <a:r>
              <a:rPr lang="de-DE" sz="1400" dirty="0" err="1" smtClean="0"/>
              <a:t>correlation</a:t>
            </a:r>
            <a:r>
              <a:rPr lang="de-DE" sz="1400" dirty="0" smtClean="0"/>
              <a:t> </a:t>
            </a:r>
            <a:r>
              <a:rPr lang="de-DE" sz="1400" dirty="0" err="1" smtClean="0"/>
              <a:t>of</a:t>
            </a:r>
            <a:r>
              <a:rPr lang="de-DE" sz="1400" dirty="0" smtClean="0"/>
              <a:t> </a:t>
            </a:r>
            <a:r>
              <a:rPr lang="de-DE" sz="1400" dirty="0" err="1" smtClean="0"/>
              <a:t>lower</a:t>
            </a:r>
            <a:r>
              <a:rPr lang="de-DE" sz="1400" dirty="0" smtClean="0"/>
              <a:t> </a:t>
            </a:r>
            <a:r>
              <a:rPr lang="de-DE" sz="1400" dirty="0" err="1" smtClean="0"/>
              <a:t>than</a:t>
            </a:r>
            <a:r>
              <a:rPr lang="de-DE" sz="1400" dirty="0" smtClean="0"/>
              <a:t> 0.7. </a:t>
            </a:r>
            <a:endParaRPr lang="en-US" sz="1400" dirty="0"/>
          </a:p>
        </p:txBody>
      </p:sp>
      <p:grpSp>
        <p:nvGrpSpPr>
          <p:cNvPr id="28" name="Group 19"/>
          <p:cNvGrpSpPr/>
          <p:nvPr/>
        </p:nvGrpSpPr>
        <p:grpSpPr>
          <a:xfrm>
            <a:off x="358775" y="1393031"/>
            <a:ext cx="3889189" cy="307777"/>
            <a:chOff x="358775" y="1609055"/>
            <a:chExt cx="3889189" cy="307777"/>
          </a:xfrm>
        </p:grpSpPr>
        <p:cxnSp>
          <p:nvCxnSpPr>
            <p:cNvPr id="29" name="Straight Connector 20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1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Multivariate random samples (</a:t>
              </a:r>
              <a:r>
                <a:rPr lang="en-US" sz="1400" b="1" dirty="0" err="1" smtClean="0"/>
                <a:t>cor</a:t>
              </a:r>
              <a:r>
                <a:rPr lang="en-US" sz="1400" b="1" dirty="0" smtClean="0"/>
                <a:t> = 0.9)</a:t>
              </a:r>
              <a:endParaRPr lang="en-US" sz="1400" b="1" dirty="0"/>
            </a:p>
          </p:txBody>
        </p:sp>
      </p:grpSp>
      <p:grpSp>
        <p:nvGrpSpPr>
          <p:cNvPr id="21" name="Group 22"/>
          <p:cNvGrpSpPr/>
          <p:nvPr/>
        </p:nvGrpSpPr>
        <p:grpSpPr>
          <a:xfrm>
            <a:off x="4896036" y="1393030"/>
            <a:ext cx="3889189" cy="307777"/>
            <a:chOff x="358775" y="1609055"/>
            <a:chExt cx="3889189" cy="307777"/>
          </a:xfrm>
        </p:grpSpPr>
        <p:cxnSp>
          <p:nvCxnSpPr>
            <p:cNvPr id="22" name="Straight Connector 23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4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Multivariate random samples (</a:t>
              </a:r>
              <a:r>
                <a:rPr lang="en-US" sz="1400" b="1" dirty="0" err="1" smtClean="0"/>
                <a:t>cor</a:t>
              </a:r>
              <a:r>
                <a:rPr lang="en-US" sz="1400" b="1" dirty="0" smtClean="0"/>
                <a:t> </a:t>
              </a:r>
              <a:r>
                <a:rPr lang="en-US" sz="1400" b="1" dirty="0"/>
                <a:t>= </a:t>
              </a:r>
              <a:r>
                <a:rPr lang="en-US" sz="1400" b="1" dirty="0" smtClean="0"/>
                <a:t>0)</a:t>
              </a:r>
              <a:endParaRPr lang="en-US" sz="1400" b="1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1872000"/>
            <a:ext cx="3240000" cy="32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872000"/>
            <a:ext cx="3240000" cy="32400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2591780" y="2636912"/>
            <a:ext cx="216024" cy="792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857343" y="2013390"/>
            <a:ext cx="306945" cy="23517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159096" y="2233968"/>
            <a:ext cx="1043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candidates</a:t>
            </a:r>
            <a:endParaRPr lang="en-US" sz="1400"/>
          </a:p>
        </p:txBody>
      </p:sp>
      <p:sp>
        <p:nvSpPr>
          <p:cNvPr id="35" name="TextBox 34"/>
          <p:cNvSpPr txBox="1"/>
          <p:nvPr/>
        </p:nvSpPr>
        <p:spPr>
          <a:xfrm>
            <a:off x="2825948" y="3032956"/>
            <a:ext cx="1043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candidates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9700731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MICE imputation fastest but does not run on the dataset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1872000"/>
            <a:ext cx="6074995" cy="3240000"/>
          </a:xfrm>
        </p:spPr>
      </p:pic>
      <p:sp>
        <p:nvSpPr>
          <p:cNvPr id="9" name="TextBox 8"/>
          <p:cNvSpPr txBox="1"/>
          <p:nvPr/>
        </p:nvSpPr>
        <p:spPr>
          <a:xfrm>
            <a:off x="5570431" y="1952836"/>
            <a:ext cx="321479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MICE fastest, but fails for some attributes (-&gt; fails for the whole computation)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 smtClean="0"/>
          </a:p>
          <a:p>
            <a:pPr marL="285750" indent="-285750">
              <a:buFont typeface="Arial" charset="0"/>
              <a:buChar char="•"/>
            </a:pPr>
            <a:endParaRPr lang="en-US" sz="1600" dirty="0"/>
          </a:p>
          <a:p>
            <a:pPr marL="285750" indent="-285750">
              <a:buFont typeface="Arial" charset="0"/>
              <a:buChar char="•"/>
            </a:pPr>
            <a:endParaRPr lang="en-US" sz="1600" dirty="0" smtClean="0"/>
          </a:p>
          <a:p>
            <a:pPr marL="285750" indent="-285750">
              <a:buFont typeface="Arial" charset="0"/>
              <a:buChar char="•"/>
            </a:pPr>
            <a:endParaRPr lang="en-US" sz="1600" dirty="0"/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MI also fails for some but can be divided per attribute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/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Own parallel implementation of MI faster than MI, so this was taken for imputation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31767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71722" y="1700212"/>
            <a:ext cx="1626198" cy="8646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Data understanding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068359" y="1700212"/>
            <a:ext cx="1626198" cy="8646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764996" y="1700212"/>
            <a:ext cx="1626198" cy="8646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Value imputation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461633" y="1706476"/>
            <a:ext cx="1626198" cy="86469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Machine learning approaches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158270" y="1700212"/>
            <a:ext cx="1626198" cy="8646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9" name="Picture Placeholder 7"/>
          <p:cNvPicPr>
            <a:picLocks noChangeAspect="1"/>
          </p:cNvPicPr>
          <p:nvPr/>
        </p:nvPicPr>
        <p:blipFill>
          <a:blip r:embed="rId2"/>
          <a:srcRect l="5619" r="5619"/>
          <a:stretch>
            <a:fillRect/>
          </a:stretch>
        </p:blipFill>
        <p:spPr>
          <a:xfrm>
            <a:off x="358774" y="2564904"/>
            <a:ext cx="8426451" cy="287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7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val 50"/>
          <p:cNvSpPr/>
          <p:nvPr/>
        </p:nvSpPr>
        <p:spPr>
          <a:xfrm>
            <a:off x="2935578" y="2133344"/>
            <a:ext cx="3085974" cy="3072538"/>
          </a:xfrm>
          <a:prstGeom prst="ellipse">
            <a:avLst/>
          </a:prstGeom>
          <a:noFill/>
          <a:ln w="127000">
            <a:solidFill>
              <a:srgbClr val="E6DA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2256861" y="1883309"/>
            <a:ext cx="1728192" cy="576064"/>
            <a:chOff x="1331640" y="2348880"/>
            <a:chExt cx="1728192" cy="576064"/>
          </a:xfrm>
          <a:solidFill>
            <a:schemeClr val="bg1">
              <a:lumMod val="75000"/>
            </a:schemeClr>
          </a:solidFill>
        </p:grpSpPr>
        <p:sp>
          <p:nvSpPr>
            <p:cNvPr id="7" name="Rounded Rectangle 6"/>
            <p:cNvSpPr/>
            <p:nvPr/>
          </p:nvSpPr>
          <p:spPr>
            <a:xfrm>
              <a:off x="1331640" y="2348880"/>
              <a:ext cx="1728192" cy="576064"/>
            </a:xfrm>
            <a:prstGeom prst="round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pPr algn="ctr"/>
              <a:r>
                <a:rPr lang="en-US" sz="1200" dirty="0" smtClean="0"/>
                <a:t>Business</a:t>
              </a:r>
              <a:r>
                <a:rPr lang="en-US" sz="1400" dirty="0" smtClean="0"/>
                <a:t> </a:t>
              </a:r>
              <a:r>
                <a:rPr lang="en-US" sz="1200" dirty="0" smtClean="0"/>
                <a:t>Understanding</a:t>
              </a:r>
              <a:endParaRPr lang="en-US" sz="1400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48" y="2436219"/>
              <a:ext cx="401384" cy="401384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</p:pic>
      </p:grpSp>
      <p:grpSp>
        <p:nvGrpSpPr>
          <p:cNvPr id="10" name="Group 9"/>
          <p:cNvGrpSpPr/>
          <p:nvPr/>
        </p:nvGrpSpPr>
        <p:grpSpPr>
          <a:xfrm>
            <a:off x="4629108" y="1883308"/>
            <a:ext cx="1728192" cy="576064"/>
            <a:chOff x="1331640" y="2348880"/>
            <a:chExt cx="1728192" cy="576064"/>
          </a:xfrm>
        </p:grpSpPr>
        <p:sp>
          <p:nvSpPr>
            <p:cNvPr id="11" name="Rounded Rectangle 10"/>
            <p:cNvSpPr/>
            <p:nvPr/>
          </p:nvSpPr>
          <p:spPr>
            <a:xfrm>
              <a:off x="1331640" y="2348880"/>
              <a:ext cx="1728192" cy="576064"/>
            </a:xfrm>
            <a:prstGeom prst="round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pPr algn="ctr"/>
              <a:r>
                <a:rPr lang="en-US" sz="1200" dirty="0" smtClean="0"/>
                <a:t>Data</a:t>
              </a:r>
              <a:br>
                <a:rPr lang="en-US" sz="1200" dirty="0" smtClean="0"/>
              </a:br>
              <a:r>
                <a:rPr lang="en-US" sz="1200" dirty="0" smtClean="0"/>
                <a:t>Understanding</a:t>
              </a:r>
              <a:endParaRPr lang="en-US" sz="1400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48" y="2480896"/>
              <a:ext cx="401384" cy="312029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5472100" y="2924944"/>
            <a:ext cx="1728192" cy="576064"/>
            <a:chOff x="1331640" y="2348880"/>
            <a:chExt cx="1728192" cy="576064"/>
          </a:xfrm>
        </p:grpSpPr>
        <p:sp>
          <p:nvSpPr>
            <p:cNvPr id="14" name="Rounded Rectangle 13"/>
            <p:cNvSpPr/>
            <p:nvPr/>
          </p:nvSpPr>
          <p:spPr>
            <a:xfrm>
              <a:off x="1331640" y="2348880"/>
              <a:ext cx="1728192" cy="576064"/>
            </a:xfrm>
            <a:prstGeom prst="round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pPr algn="ctr"/>
              <a:r>
                <a:rPr lang="en-US" sz="1200" dirty="0" smtClean="0"/>
                <a:t>Data</a:t>
              </a:r>
              <a:br>
                <a:rPr lang="en-US" sz="1200" dirty="0" smtClean="0"/>
              </a:br>
              <a:r>
                <a:rPr lang="en-US" sz="1200" dirty="0" smtClean="0"/>
                <a:t>Cleaning</a:t>
              </a:r>
              <a:endParaRPr lang="en-US" sz="1400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5175" y="2480896"/>
              <a:ext cx="338330" cy="312029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5472100" y="4077072"/>
            <a:ext cx="1728192" cy="576064"/>
            <a:chOff x="1331640" y="2348880"/>
            <a:chExt cx="1728192" cy="576064"/>
          </a:xfrm>
        </p:grpSpPr>
        <p:sp>
          <p:nvSpPr>
            <p:cNvPr id="20" name="Rounded Rectangle 19"/>
            <p:cNvSpPr/>
            <p:nvPr/>
          </p:nvSpPr>
          <p:spPr>
            <a:xfrm>
              <a:off x="1331640" y="2348880"/>
              <a:ext cx="1728192" cy="576064"/>
            </a:xfrm>
            <a:prstGeom prst="round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pPr algn="ctr"/>
              <a:r>
                <a:rPr lang="en-US" sz="1200" dirty="0" smtClean="0"/>
                <a:t>Modeling</a:t>
              </a:r>
              <a:endParaRPr lang="en-US" sz="1400" dirty="0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4912" y="2448134"/>
              <a:ext cx="377555" cy="377555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3679712" y="5157192"/>
            <a:ext cx="1728192" cy="576064"/>
            <a:chOff x="1543387" y="5160585"/>
            <a:chExt cx="1728192" cy="576064"/>
          </a:xfrm>
        </p:grpSpPr>
        <p:grpSp>
          <p:nvGrpSpPr>
            <p:cNvPr id="22" name="Group 21"/>
            <p:cNvGrpSpPr/>
            <p:nvPr/>
          </p:nvGrpSpPr>
          <p:grpSpPr>
            <a:xfrm>
              <a:off x="1543387" y="5160585"/>
              <a:ext cx="1728192" cy="576064"/>
              <a:chOff x="1331640" y="2348880"/>
              <a:chExt cx="1728192" cy="576064"/>
            </a:xfrm>
          </p:grpSpPr>
          <p:sp>
            <p:nvSpPr>
              <p:cNvPr id="23" name="Rounded Rectangle 22"/>
              <p:cNvSpPr/>
              <p:nvPr/>
            </p:nvSpPr>
            <p:spPr>
              <a:xfrm>
                <a:off x="1331640" y="2348880"/>
                <a:ext cx="1728192" cy="576064"/>
              </a:xfrm>
              <a:prstGeom prst="round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32000" rtlCol="0" anchor="ctr"/>
              <a:lstStyle/>
              <a:p>
                <a:pPr algn="ctr"/>
                <a:r>
                  <a:rPr lang="en-US" sz="1200" dirty="0" smtClean="0"/>
                  <a:t>Evaluation</a:t>
                </a:r>
                <a:endParaRPr lang="en-US" sz="1400" dirty="0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6916" y="2674041"/>
                <a:ext cx="211624" cy="213120"/>
              </a:xfrm>
              <a:prstGeom prst="rect">
                <a:avLst/>
              </a:prstGeom>
            </p:spPr>
          </p:pic>
        </p:grp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8476" y="5301432"/>
              <a:ext cx="249228" cy="19991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51520" y="4077072"/>
            <a:ext cx="1728192" cy="576064"/>
            <a:chOff x="1331640" y="2348880"/>
            <a:chExt cx="1728192" cy="576064"/>
          </a:xfrm>
          <a:solidFill>
            <a:schemeClr val="bg1">
              <a:lumMod val="75000"/>
            </a:schemeClr>
          </a:solidFill>
        </p:grpSpPr>
        <p:sp>
          <p:nvSpPr>
            <p:cNvPr id="28" name="Rounded Rectangle 27"/>
            <p:cNvSpPr/>
            <p:nvPr/>
          </p:nvSpPr>
          <p:spPr>
            <a:xfrm>
              <a:off x="1331640" y="2348880"/>
              <a:ext cx="1728192" cy="576064"/>
            </a:xfrm>
            <a:prstGeom prst="round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pPr algn="ctr"/>
              <a:r>
                <a:rPr lang="en-US" sz="1200" dirty="0" smtClean="0"/>
                <a:t>Deployment</a:t>
              </a:r>
              <a:endParaRPr lang="en-US" sz="1400" dirty="0"/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5577" y="2448134"/>
              <a:ext cx="376225" cy="377555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</p:pic>
      </p:grpSp>
      <p:cxnSp>
        <p:nvCxnSpPr>
          <p:cNvPr id="32" name="Straight Arrow Connector 31"/>
          <p:cNvCxnSpPr>
            <a:stCxn id="7" idx="3"/>
            <a:endCxn id="11" idx="1"/>
          </p:cNvCxnSpPr>
          <p:nvPr/>
        </p:nvCxnSpPr>
        <p:spPr>
          <a:xfrm flipV="1">
            <a:off x="3985053" y="2171340"/>
            <a:ext cx="644055" cy="1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1" idx="2"/>
            <a:endCxn id="14" idx="0"/>
          </p:cNvCxnSpPr>
          <p:nvPr/>
        </p:nvCxnSpPr>
        <p:spPr>
          <a:xfrm>
            <a:off x="5493204" y="2459372"/>
            <a:ext cx="842992" cy="465572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4" idx="2"/>
            <a:endCxn id="20" idx="0"/>
          </p:cNvCxnSpPr>
          <p:nvPr/>
        </p:nvCxnSpPr>
        <p:spPr>
          <a:xfrm>
            <a:off x="6336196" y="3501008"/>
            <a:ext cx="0" cy="576064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0" idx="2"/>
            <a:endCxn id="23" idx="3"/>
          </p:cNvCxnSpPr>
          <p:nvPr/>
        </p:nvCxnSpPr>
        <p:spPr>
          <a:xfrm flipH="1">
            <a:off x="5407904" y="4653136"/>
            <a:ext cx="928292" cy="792088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3" idx="1"/>
            <a:endCxn id="28" idx="2"/>
          </p:cNvCxnSpPr>
          <p:nvPr/>
        </p:nvCxnSpPr>
        <p:spPr>
          <a:xfrm flipH="1" flipV="1">
            <a:off x="2815616" y="4653136"/>
            <a:ext cx="864096" cy="792088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>
            <a:stCxn id="23" idx="0"/>
            <a:endCxn id="7" idx="2"/>
          </p:cNvCxnSpPr>
          <p:nvPr/>
        </p:nvCxnSpPr>
        <p:spPr>
          <a:xfrm rot="16200000" flipV="1">
            <a:off x="2483474" y="3096857"/>
            <a:ext cx="2697819" cy="1422851"/>
          </a:xfrm>
          <a:prstGeom prst="curvedConnector3">
            <a:avLst>
              <a:gd name="adj1" fmla="val 41714"/>
            </a:avLst>
          </a:prstGeom>
          <a:ln w="38100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n 48"/>
          <p:cNvSpPr/>
          <p:nvPr/>
        </p:nvSpPr>
        <p:spPr>
          <a:xfrm>
            <a:off x="4055845" y="2887808"/>
            <a:ext cx="975925" cy="1226400"/>
          </a:xfrm>
          <a:prstGeom prst="can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36000" rtlCol="0" anchor="ctr"/>
          <a:lstStyle/>
          <a:p>
            <a:pPr algn="ctr"/>
            <a:r>
              <a:rPr lang="en-US" sz="1600" dirty="0" smtClean="0"/>
              <a:t>DATA</a:t>
            </a:r>
            <a:endParaRPr lang="en-US" sz="1600" dirty="0"/>
          </a:p>
        </p:txBody>
      </p:sp>
      <p:sp>
        <p:nvSpPr>
          <p:cNvPr id="72" name="Triangle 71"/>
          <p:cNvSpPr/>
          <p:nvPr/>
        </p:nvSpPr>
        <p:spPr>
          <a:xfrm flipV="1">
            <a:off x="5769595" y="3633024"/>
            <a:ext cx="503914" cy="278189"/>
          </a:xfrm>
          <a:prstGeom prst="triangle">
            <a:avLst/>
          </a:prstGeom>
          <a:solidFill>
            <a:srgbClr val="E6D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riangle 36"/>
          <p:cNvSpPr/>
          <p:nvPr/>
        </p:nvSpPr>
        <p:spPr>
          <a:xfrm rot="10800000" flipV="1">
            <a:off x="2681564" y="3459122"/>
            <a:ext cx="503914" cy="278189"/>
          </a:xfrm>
          <a:prstGeom prst="triangle">
            <a:avLst/>
          </a:prstGeom>
          <a:solidFill>
            <a:srgbClr val="E6D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7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/>
              <a:t>We use an (adjusted) version of the crisp-DM framework for data mining</a:t>
            </a:r>
            <a:endParaRPr lang="en-US" dirty="0"/>
          </a:p>
        </p:txBody>
      </p:sp>
      <p:cxnSp>
        <p:nvCxnSpPr>
          <p:cNvPr id="39" name="Curved Connector 38"/>
          <p:cNvCxnSpPr>
            <a:stCxn id="23" idx="3"/>
            <a:endCxn id="14" idx="3"/>
          </p:cNvCxnSpPr>
          <p:nvPr/>
        </p:nvCxnSpPr>
        <p:spPr>
          <a:xfrm flipV="1">
            <a:off x="5407904" y="3212976"/>
            <a:ext cx="1792388" cy="2232248"/>
          </a:xfrm>
          <a:prstGeom prst="curvedConnector3">
            <a:avLst>
              <a:gd name="adj1" fmla="val 112754"/>
            </a:avLst>
          </a:prstGeom>
          <a:ln w="3810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11"/>
          <p:cNvSpPr/>
          <p:nvPr/>
        </p:nvSpPr>
        <p:spPr>
          <a:xfrm>
            <a:off x="6876255" y="0"/>
            <a:ext cx="3204357" cy="12327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43" name="Inhaltsplatzhalter 5"/>
          <p:cNvSpPr>
            <a:spLocks noGrp="1"/>
          </p:cNvSpPr>
          <p:nvPr>
            <p:ph sz="quarter" idx="4294967295"/>
          </p:nvPr>
        </p:nvSpPr>
        <p:spPr>
          <a:xfrm>
            <a:off x="377825" y="5831815"/>
            <a:ext cx="8353600" cy="26418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Source: Chapman et al. </a:t>
            </a:r>
            <a:r>
              <a:rPr lang="en-US" smtClean="0"/>
              <a:t>(2000)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7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regression still most used technique for big data analysis</a:t>
            </a:r>
            <a:endParaRPr lang="en-US" dirty="0"/>
          </a:p>
        </p:txBody>
      </p:sp>
      <p:graphicFrame>
        <p:nvGraphicFramePr>
          <p:cNvPr id="11" name="Inhaltsplatzhalter 10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257678416"/>
              </p:ext>
            </p:extLst>
          </p:nvPr>
        </p:nvGraphicFramePr>
        <p:xfrm>
          <a:off x="431800" y="1880828"/>
          <a:ext cx="8353425" cy="35013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Content Placeholder 4"/>
          <p:cNvSpPr>
            <a:spLocks noGrp="1"/>
          </p:cNvSpPr>
          <p:nvPr>
            <p:ph sz="quarter" idx="17"/>
          </p:nvPr>
        </p:nvSpPr>
        <p:spPr>
          <a:xfrm>
            <a:off x="377825" y="5685095"/>
            <a:ext cx="8353600" cy="408201"/>
          </a:xfrm>
        </p:spPr>
        <p:txBody>
          <a:bodyPr/>
          <a:lstStyle/>
          <a:p>
            <a:r>
              <a:rPr lang="de-DE" dirty="0" smtClean="0"/>
              <a:t>Source: </a:t>
            </a:r>
            <a:r>
              <a:rPr lang="de-DE" dirty="0" smtClean="0"/>
              <a:t>1) </a:t>
            </a:r>
            <a:r>
              <a:rPr lang="de-DE" dirty="0" err="1" smtClean="0"/>
              <a:t>Scopus</a:t>
            </a:r>
            <a:r>
              <a:rPr lang="de-DE" dirty="0" smtClean="0"/>
              <a:t> </a:t>
            </a:r>
            <a:r>
              <a:rPr lang="de-DE" dirty="0" err="1" smtClean="0"/>
              <a:t>keyword</a:t>
            </a:r>
            <a:r>
              <a:rPr lang="de-DE" dirty="0" smtClean="0"/>
              <a:t> </a:t>
            </a:r>
            <a:r>
              <a:rPr lang="de-DE" dirty="0" err="1" smtClean="0"/>
              <a:t>search</a:t>
            </a:r>
            <a:r>
              <a:rPr lang="de-DE" dirty="0"/>
              <a:t>;</a:t>
            </a:r>
            <a:r>
              <a:rPr lang="de-DE" dirty="0" smtClean="0"/>
              <a:t> </a:t>
            </a:r>
            <a:r>
              <a:rPr lang="de-DE" dirty="0" err="1" smtClean="0"/>
              <a:t>inspirations</a:t>
            </a:r>
            <a:r>
              <a:rPr lang="de-DE" dirty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Al-</a:t>
            </a:r>
            <a:r>
              <a:rPr lang="de-DE" dirty="0" err="1" smtClean="0"/>
              <a:t>Jarrah</a:t>
            </a:r>
            <a:r>
              <a:rPr lang="de-DE" dirty="0" smtClean="0"/>
              <a:t> </a:t>
            </a:r>
            <a:r>
              <a:rPr lang="de-DE" dirty="0"/>
              <a:t>et al. </a:t>
            </a:r>
            <a:r>
              <a:rPr lang="de-DE" dirty="0" smtClean="0"/>
              <a:t>(2015), </a:t>
            </a:r>
            <a:r>
              <a:rPr lang="de-DE" dirty="0" err="1"/>
              <a:t>Berral</a:t>
            </a:r>
            <a:r>
              <a:rPr lang="de-DE" dirty="0"/>
              <a:t>-Garcia </a:t>
            </a:r>
            <a:r>
              <a:rPr lang="de-DE" dirty="0" smtClean="0"/>
              <a:t>(2016), </a:t>
            </a:r>
            <a:r>
              <a:rPr lang="de-DE" dirty="0"/>
              <a:t>Gupta et al. </a:t>
            </a:r>
            <a:r>
              <a:rPr lang="de-DE" dirty="0" smtClean="0"/>
              <a:t>(2016), </a:t>
            </a:r>
            <a:r>
              <a:rPr lang="nb-NO" dirty="0" err="1"/>
              <a:t>Qiu</a:t>
            </a:r>
            <a:r>
              <a:rPr lang="nb-NO" dirty="0"/>
              <a:t> et al. </a:t>
            </a:r>
            <a:r>
              <a:rPr lang="nb-NO" dirty="0" smtClean="0"/>
              <a:t>(2016), </a:t>
            </a:r>
            <a:r>
              <a:rPr lang="nb-NO" dirty="0"/>
              <a:t>Richter et al. </a:t>
            </a:r>
            <a:r>
              <a:rPr lang="nb-NO" dirty="0" smtClean="0"/>
              <a:t>(2015), </a:t>
            </a:r>
            <a:r>
              <a:rPr lang="nb-NO" dirty="0"/>
              <a:t>Sharma et al. </a:t>
            </a:r>
            <a:r>
              <a:rPr lang="nb-NO" dirty="0" smtClean="0"/>
              <a:t>(2013)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358775" y="1340769"/>
            <a:ext cx="8426450" cy="360040"/>
            <a:chOff x="358775" y="1609055"/>
            <a:chExt cx="3889189" cy="307777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58775" y="1609055"/>
              <a:ext cx="3889189" cy="289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Publications on big data in the last five </a:t>
              </a:r>
              <a:r>
                <a:rPr lang="en-US" sz="1600" b="1" dirty="0" smtClean="0"/>
                <a:t>years</a:t>
              </a:r>
              <a:r>
                <a:rPr lang="en-US" sz="1600" b="1" baseline="30000" dirty="0" smtClean="0"/>
                <a:t>1</a:t>
              </a:r>
              <a:endParaRPr lang="en-US" sz="1600" b="1" baseline="30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820499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Content Placeholder 28"/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578282763"/>
              </p:ext>
            </p:extLst>
          </p:nvPr>
        </p:nvGraphicFramePr>
        <p:xfrm>
          <a:off x="370799" y="3099775"/>
          <a:ext cx="8414427" cy="2713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4809"/>
                <a:gridCol w="2804809"/>
                <a:gridCol w="2804809"/>
              </a:tblGrid>
              <a:tr h="35918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RPART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Random</a:t>
                      </a:r>
                      <a:r>
                        <a:rPr lang="en-US" sz="1600" baseline="0" dirty="0" smtClean="0"/>
                        <a:t> Forest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Xtreme</a:t>
                      </a:r>
                      <a:r>
                        <a:rPr lang="en-US" sz="1600" baseline="0" dirty="0" smtClean="0"/>
                        <a:t> Gradient Boosting</a:t>
                      </a:r>
                      <a:endParaRPr lang="en-US" sz="1600" dirty="0"/>
                    </a:p>
                  </a:txBody>
                  <a:tcPr marL="72000" marR="36000"/>
                </a:tc>
              </a:tr>
              <a:tr h="406799"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Tree-based model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0679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Basic method</a:t>
                      </a:r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Ensemble</a:t>
                      </a:r>
                      <a:r>
                        <a:rPr lang="en-US" sz="1600" baseline="0" dirty="0" smtClean="0"/>
                        <a:t> method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6190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Grows tree and prunes</a:t>
                      </a:r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Grows deep trees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Grows</a:t>
                      </a:r>
                      <a:r>
                        <a:rPr lang="en-US" sz="1600" baseline="0" dirty="0" smtClean="0"/>
                        <a:t> one tree per round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59970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Fit a single tree</a:t>
                      </a:r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Fit</a:t>
                      </a:r>
                      <a:r>
                        <a:rPr lang="en-US" sz="1600" baseline="0" dirty="0" smtClean="0"/>
                        <a:t> many independent trees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Iterative</a:t>
                      </a:r>
                      <a:r>
                        <a:rPr lang="en-US" sz="1600" baseline="0" dirty="0" smtClean="0"/>
                        <a:t> model improvement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  <a:tr h="57131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Predict</a:t>
                      </a:r>
                      <a:r>
                        <a:rPr lang="en-US" sz="1600" baseline="0" dirty="0" smtClean="0"/>
                        <a:t> by leaf</a:t>
                      </a:r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Predict by majority vote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Predict by latest model</a:t>
                      </a:r>
                      <a:r>
                        <a:rPr lang="en-US" sz="1600" baseline="0" dirty="0" smtClean="0"/>
                        <a:t> iteration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</a:tbl>
          </a:graphicData>
        </a:graphic>
      </p:graphicFrame>
      <p:sp>
        <p:nvSpPr>
          <p:cNvPr id="44" name="Oval 43"/>
          <p:cNvSpPr/>
          <p:nvPr/>
        </p:nvSpPr>
        <p:spPr>
          <a:xfrm>
            <a:off x="7056276" y="2096852"/>
            <a:ext cx="864000" cy="864000"/>
          </a:xfrm>
          <a:prstGeom prst="ellipse">
            <a:avLst/>
          </a:prstGeom>
          <a:noFill/>
          <a:ln w="38100">
            <a:solidFill>
              <a:srgbClr val="8523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riangle 44"/>
          <p:cNvSpPr/>
          <p:nvPr/>
        </p:nvSpPr>
        <p:spPr>
          <a:xfrm>
            <a:off x="6980722" y="2449519"/>
            <a:ext cx="143765" cy="11881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riangle 45"/>
          <p:cNvSpPr/>
          <p:nvPr/>
        </p:nvSpPr>
        <p:spPr>
          <a:xfrm rot="10800000">
            <a:off x="7848518" y="2469445"/>
            <a:ext cx="143765" cy="11881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191507" y="2111324"/>
            <a:ext cx="389805" cy="778385"/>
            <a:chOff x="788632" y="729547"/>
            <a:chExt cx="759619" cy="1516849"/>
          </a:xfrm>
        </p:grpSpPr>
        <p:sp>
          <p:nvSpPr>
            <p:cNvPr id="18" name="Abgerundetes Rechteck 5"/>
            <p:cNvSpPr/>
            <p:nvPr/>
          </p:nvSpPr>
          <p:spPr>
            <a:xfrm>
              <a:off x="1059081" y="2036847"/>
              <a:ext cx="210485" cy="209549"/>
            </a:xfrm>
            <a:prstGeom prst="roundRect">
              <a:avLst>
                <a:gd name="adj" fmla="val 42091"/>
              </a:avLst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Dreieck 6"/>
            <p:cNvSpPr/>
            <p:nvPr/>
          </p:nvSpPr>
          <p:spPr>
            <a:xfrm>
              <a:off x="788632" y="1054206"/>
              <a:ext cx="759619" cy="1027255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Dreieck 7"/>
            <p:cNvSpPr/>
            <p:nvPr/>
          </p:nvSpPr>
          <p:spPr>
            <a:xfrm>
              <a:off x="860539" y="878305"/>
              <a:ext cx="615804" cy="832769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Dreieck 8"/>
            <p:cNvSpPr/>
            <p:nvPr/>
          </p:nvSpPr>
          <p:spPr>
            <a:xfrm>
              <a:off x="957159" y="729547"/>
              <a:ext cx="422565" cy="571446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602262" y="1787127"/>
            <a:ext cx="389805" cy="778385"/>
            <a:chOff x="788632" y="729547"/>
            <a:chExt cx="759619" cy="1516849"/>
          </a:xfrm>
        </p:grpSpPr>
        <p:sp>
          <p:nvSpPr>
            <p:cNvPr id="24" name="Abgerundetes Rechteck 5"/>
            <p:cNvSpPr/>
            <p:nvPr/>
          </p:nvSpPr>
          <p:spPr>
            <a:xfrm>
              <a:off x="1059081" y="2036847"/>
              <a:ext cx="210485" cy="209549"/>
            </a:xfrm>
            <a:prstGeom prst="roundRect">
              <a:avLst>
                <a:gd name="adj" fmla="val 42091"/>
              </a:avLst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Dreieck 6"/>
            <p:cNvSpPr/>
            <p:nvPr/>
          </p:nvSpPr>
          <p:spPr>
            <a:xfrm>
              <a:off x="788632" y="1054206"/>
              <a:ext cx="759619" cy="1027255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Dreieck 7"/>
            <p:cNvSpPr/>
            <p:nvPr/>
          </p:nvSpPr>
          <p:spPr>
            <a:xfrm>
              <a:off x="860539" y="878305"/>
              <a:ext cx="615804" cy="832769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Dreieck 8"/>
            <p:cNvSpPr/>
            <p:nvPr/>
          </p:nvSpPr>
          <p:spPr>
            <a:xfrm>
              <a:off x="957159" y="729547"/>
              <a:ext cx="422565" cy="571446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032438" y="1888733"/>
            <a:ext cx="389805" cy="778385"/>
            <a:chOff x="788632" y="729547"/>
            <a:chExt cx="759619" cy="1516849"/>
          </a:xfrm>
        </p:grpSpPr>
        <p:sp>
          <p:nvSpPr>
            <p:cNvPr id="33" name="Abgerundetes Rechteck 5"/>
            <p:cNvSpPr/>
            <p:nvPr/>
          </p:nvSpPr>
          <p:spPr>
            <a:xfrm>
              <a:off x="1059081" y="2036847"/>
              <a:ext cx="210485" cy="209549"/>
            </a:xfrm>
            <a:prstGeom prst="roundRect">
              <a:avLst>
                <a:gd name="adj" fmla="val 42091"/>
              </a:avLst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Dreieck 6"/>
            <p:cNvSpPr/>
            <p:nvPr/>
          </p:nvSpPr>
          <p:spPr>
            <a:xfrm>
              <a:off x="788632" y="1054206"/>
              <a:ext cx="759619" cy="1027255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Dreieck 7"/>
            <p:cNvSpPr/>
            <p:nvPr/>
          </p:nvSpPr>
          <p:spPr>
            <a:xfrm>
              <a:off x="860539" y="878305"/>
              <a:ext cx="615804" cy="832769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Dreieck 8"/>
            <p:cNvSpPr/>
            <p:nvPr/>
          </p:nvSpPr>
          <p:spPr>
            <a:xfrm>
              <a:off x="957159" y="729547"/>
              <a:ext cx="422565" cy="571446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938279" y="1952706"/>
            <a:ext cx="389805" cy="778385"/>
            <a:chOff x="788632" y="729547"/>
            <a:chExt cx="759619" cy="1516849"/>
          </a:xfrm>
        </p:grpSpPr>
        <p:sp>
          <p:nvSpPr>
            <p:cNvPr id="41" name="Abgerundetes Rechteck 5"/>
            <p:cNvSpPr/>
            <p:nvPr/>
          </p:nvSpPr>
          <p:spPr>
            <a:xfrm>
              <a:off x="1059081" y="2036847"/>
              <a:ext cx="210485" cy="209549"/>
            </a:xfrm>
            <a:prstGeom prst="roundRect">
              <a:avLst>
                <a:gd name="adj" fmla="val 42091"/>
              </a:avLst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Dreieck 6"/>
            <p:cNvSpPr/>
            <p:nvPr/>
          </p:nvSpPr>
          <p:spPr>
            <a:xfrm>
              <a:off x="788632" y="1054206"/>
              <a:ext cx="759619" cy="1027255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Dreieck 7"/>
            <p:cNvSpPr/>
            <p:nvPr/>
          </p:nvSpPr>
          <p:spPr>
            <a:xfrm>
              <a:off x="860539" y="878305"/>
              <a:ext cx="615804" cy="832769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Dreieck 8"/>
            <p:cNvSpPr/>
            <p:nvPr/>
          </p:nvSpPr>
          <p:spPr>
            <a:xfrm>
              <a:off x="957159" y="729547"/>
              <a:ext cx="422565" cy="571446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371848" y="2135145"/>
            <a:ext cx="389805" cy="778385"/>
            <a:chOff x="788632" y="729547"/>
            <a:chExt cx="759619" cy="1516849"/>
          </a:xfrm>
        </p:grpSpPr>
        <p:sp>
          <p:nvSpPr>
            <p:cNvPr id="50" name="Abgerundetes Rechteck 5"/>
            <p:cNvSpPr/>
            <p:nvPr/>
          </p:nvSpPr>
          <p:spPr>
            <a:xfrm>
              <a:off x="1059081" y="2036847"/>
              <a:ext cx="210485" cy="209549"/>
            </a:xfrm>
            <a:prstGeom prst="roundRect">
              <a:avLst>
                <a:gd name="adj" fmla="val 42091"/>
              </a:avLst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Dreieck 6"/>
            <p:cNvSpPr/>
            <p:nvPr/>
          </p:nvSpPr>
          <p:spPr>
            <a:xfrm>
              <a:off x="788632" y="1054206"/>
              <a:ext cx="759619" cy="1027255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Dreieck 7"/>
            <p:cNvSpPr/>
            <p:nvPr/>
          </p:nvSpPr>
          <p:spPr>
            <a:xfrm>
              <a:off x="860539" y="878305"/>
              <a:ext cx="615804" cy="832769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Dreieck 8"/>
            <p:cNvSpPr/>
            <p:nvPr/>
          </p:nvSpPr>
          <p:spPr>
            <a:xfrm>
              <a:off x="957159" y="729547"/>
              <a:ext cx="422565" cy="571446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7293373" y="2132856"/>
            <a:ext cx="389805" cy="778385"/>
            <a:chOff x="788632" y="729547"/>
            <a:chExt cx="759619" cy="1516849"/>
          </a:xfrm>
        </p:grpSpPr>
        <p:sp>
          <p:nvSpPr>
            <p:cNvPr id="55" name="Abgerundetes Rechteck 5"/>
            <p:cNvSpPr/>
            <p:nvPr/>
          </p:nvSpPr>
          <p:spPr>
            <a:xfrm>
              <a:off x="1059081" y="2036847"/>
              <a:ext cx="210485" cy="209549"/>
            </a:xfrm>
            <a:prstGeom prst="roundRect">
              <a:avLst>
                <a:gd name="adj" fmla="val 42091"/>
              </a:avLst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Dreieck 6"/>
            <p:cNvSpPr/>
            <p:nvPr/>
          </p:nvSpPr>
          <p:spPr>
            <a:xfrm>
              <a:off x="788632" y="1054206"/>
              <a:ext cx="759619" cy="1027255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Dreieck 7"/>
            <p:cNvSpPr/>
            <p:nvPr/>
          </p:nvSpPr>
          <p:spPr>
            <a:xfrm>
              <a:off x="860539" y="878305"/>
              <a:ext cx="615804" cy="832769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Dreieck 8"/>
            <p:cNvSpPr/>
            <p:nvPr/>
          </p:nvSpPr>
          <p:spPr>
            <a:xfrm>
              <a:off x="957159" y="729547"/>
              <a:ext cx="422565" cy="571446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2" name="Title 3"/>
          <p:cNvSpPr txBox="1">
            <a:spLocks/>
          </p:cNvSpPr>
          <p:nvPr/>
        </p:nvSpPr>
        <p:spPr>
          <a:xfrm>
            <a:off x="371722" y="224644"/>
            <a:ext cx="6504533" cy="4813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2500" b="1" kern="1200" cap="all" spc="0" baseline="0" noProof="0" smtClean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Logistic regression, </a:t>
            </a:r>
            <a:r>
              <a:rPr lang="en-US" dirty="0" err="1"/>
              <a:t>svms</a:t>
            </a:r>
            <a:r>
              <a:rPr lang="en-US" dirty="0"/>
              <a:t>, </a:t>
            </a:r>
            <a:r>
              <a:rPr lang="en-US" dirty="0" err="1"/>
              <a:t>anns</a:t>
            </a:r>
            <a:r>
              <a:rPr lang="en-US" dirty="0"/>
              <a:t>, </a:t>
            </a:r>
            <a:r>
              <a:rPr lang="en-US" dirty="0" err="1"/>
              <a:t>knn</a:t>
            </a:r>
            <a:r>
              <a:rPr lang="en-US" dirty="0"/>
              <a:t> discarded</a:t>
            </a:r>
            <a:endParaRPr lang="en-US" dirty="0"/>
          </a:p>
        </p:txBody>
      </p:sp>
      <p:sp>
        <p:nvSpPr>
          <p:cNvPr id="59" name="Rectangle 11"/>
          <p:cNvSpPr/>
          <p:nvPr/>
        </p:nvSpPr>
        <p:spPr>
          <a:xfrm>
            <a:off x="6876255" y="0"/>
            <a:ext cx="3204357" cy="12327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05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3491880" y="1548001"/>
            <a:ext cx="5448245" cy="2277043"/>
          </a:xfrm>
        </p:spPr>
        <p:txBody>
          <a:bodyPr>
            <a:normAutofit/>
          </a:bodyPr>
          <a:lstStyle/>
          <a:p>
            <a:r>
              <a:rPr lang="en-US" sz="1800" dirty="0" smtClean="0">
                <a:solidFill>
                  <a:schemeClr val="tx1"/>
                </a:solidFill>
              </a:rPr>
              <a:t>A tree visualizes a set of binary rules </a:t>
            </a:r>
          </a:p>
          <a:p>
            <a:r>
              <a:rPr lang="en-US" sz="1800" dirty="0" smtClean="0">
                <a:solidFill>
                  <a:schemeClr val="tx1"/>
                </a:solidFill>
              </a:rPr>
              <a:t>An observation will end up in a leaf, which assigns its class to the observation</a:t>
            </a:r>
          </a:p>
          <a:p>
            <a:r>
              <a:rPr lang="en-US" sz="1800" dirty="0" smtClean="0">
                <a:solidFill>
                  <a:schemeClr val="tx1"/>
                </a:solidFill>
              </a:rPr>
              <a:t>Algorithms usually work top-down, by choosing </a:t>
            </a:r>
            <a:r>
              <a:rPr lang="en-US" sz="1800" dirty="0">
                <a:solidFill>
                  <a:schemeClr val="tx1"/>
                </a:solidFill>
              </a:rPr>
              <a:t>at each step </a:t>
            </a:r>
            <a:r>
              <a:rPr lang="en-US" sz="1800" dirty="0" smtClean="0">
                <a:solidFill>
                  <a:schemeClr val="tx1"/>
                </a:solidFill>
              </a:rPr>
              <a:t>the variable that best splits the observations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Decision trees</a:t>
            </a:r>
            <a:endParaRPr lang="en-US" dirty="0"/>
          </a:p>
        </p:txBody>
      </p:sp>
      <p:pic>
        <p:nvPicPr>
          <p:cNvPr id="54" name="Content Placeholder 53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25" y="4797151"/>
            <a:ext cx="630059" cy="630059"/>
          </a:xfrm>
        </p:spPr>
      </p:pic>
      <p:sp>
        <p:nvSpPr>
          <p:cNvPr id="6" name="Rounded Rectangle 5"/>
          <p:cNvSpPr/>
          <p:nvPr/>
        </p:nvSpPr>
        <p:spPr>
          <a:xfrm>
            <a:off x="1007603" y="1448780"/>
            <a:ext cx="1080120" cy="50405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sex=male</a:t>
            </a:r>
            <a:endParaRPr lang="en-US" sz="1400" dirty="0"/>
          </a:p>
        </p:txBody>
      </p:sp>
      <p:sp>
        <p:nvSpPr>
          <p:cNvPr id="8" name="Rounded Rectangle 7"/>
          <p:cNvSpPr/>
          <p:nvPr/>
        </p:nvSpPr>
        <p:spPr>
          <a:xfrm>
            <a:off x="1608031" y="2172299"/>
            <a:ext cx="1080120" cy="50405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age&lt;14</a:t>
            </a:r>
            <a:endParaRPr lang="en-US" sz="1400" dirty="0"/>
          </a:p>
        </p:txBody>
      </p:sp>
      <p:cxnSp>
        <p:nvCxnSpPr>
          <p:cNvPr id="10" name="Straight Connector 9"/>
          <p:cNvCxnSpPr>
            <a:stCxn id="6" idx="2"/>
            <a:endCxn id="16" idx="0"/>
          </p:cNvCxnSpPr>
          <p:nvPr/>
        </p:nvCxnSpPr>
        <p:spPr>
          <a:xfrm flipH="1">
            <a:off x="917593" y="1952836"/>
            <a:ext cx="630070" cy="2160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6" idx="2"/>
            <a:endCxn id="8" idx="0"/>
          </p:cNvCxnSpPr>
          <p:nvPr/>
        </p:nvCxnSpPr>
        <p:spPr>
          <a:xfrm>
            <a:off x="1547663" y="1952836"/>
            <a:ext cx="600428" cy="21946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2195736" y="2924944"/>
            <a:ext cx="1116124" cy="576064"/>
          </a:xfrm>
          <a:prstGeom prst="ellipse">
            <a:avLst/>
          </a:prstGeom>
          <a:noFill/>
          <a:ln>
            <a:solidFill>
              <a:srgbClr val="832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6800" rIns="0" rtlCol="0" anchor="ctr"/>
          <a:lstStyle/>
          <a:p>
            <a:pPr algn="ctr"/>
            <a:r>
              <a:rPr lang="en-US" sz="1200" b="1" dirty="0" smtClean="0">
                <a:solidFill>
                  <a:srgbClr val="832338"/>
                </a:solidFill>
              </a:rPr>
              <a:t>Doesn’t</a:t>
            </a:r>
            <a:r>
              <a:rPr lang="en-US" sz="1200" dirty="0" smtClean="0">
                <a:solidFill>
                  <a:srgbClr val="832338"/>
                </a:solidFill>
              </a:rPr>
              <a:t> like gaming</a:t>
            </a:r>
            <a:endParaRPr lang="en-US" sz="1200" dirty="0">
              <a:solidFill>
                <a:srgbClr val="832338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95535" y="2168860"/>
            <a:ext cx="1044116" cy="576064"/>
          </a:xfrm>
          <a:prstGeom prst="ellipse">
            <a:avLst/>
          </a:prstGeom>
          <a:noFill/>
          <a:ln>
            <a:solidFill>
              <a:srgbClr val="832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832338"/>
                </a:solidFill>
              </a:rPr>
              <a:t>Likes gaming</a:t>
            </a:r>
            <a:endParaRPr lang="en-US" sz="1200" dirty="0">
              <a:solidFill>
                <a:srgbClr val="832338"/>
              </a:solidFill>
            </a:endParaRPr>
          </a:p>
        </p:txBody>
      </p:sp>
      <p:cxnSp>
        <p:nvCxnSpPr>
          <p:cNvPr id="17" name="Straight Connector 16"/>
          <p:cNvCxnSpPr>
            <a:stCxn id="15" idx="0"/>
            <a:endCxn id="8" idx="2"/>
          </p:cNvCxnSpPr>
          <p:nvPr/>
        </p:nvCxnSpPr>
        <p:spPr>
          <a:xfrm flipH="1" flipV="1">
            <a:off x="2148091" y="2676355"/>
            <a:ext cx="605707" cy="24858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8" idx="0"/>
            <a:endCxn id="8" idx="2"/>
          </p:cNvCxnSpPr>
          <p:nvPr/>
        </p:nvCxnSpPr>
        <p:spPr>
          <a:xfrm flipV="1">
            <a:off x="1559304" y="2676355"/>
            <a:ext cx="588787" cy="24858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1043607" y="2924944"/>
            <a:ext cx="1031393" cy="576064"/>
          </a:xfrm>
          <a:prstGeom prst="ellipse">
            <a:avLst/>
          </a:prstGeom>
          <a:noFill/>
          <a:ln>
            <a:solidFill>
              <a:srgbClr val="832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832338"/>
                </a:solidFill>
              </a:rPr>
              <a:t>Likes gaming</a:t>
            </a:r>
            <a:endParaRPr lang="en-US" sz="1200" dirty="0">
              <a:solidFill>
                <a:srgbClr val="832338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370800" y="3717032"/>
            <a:ext cx="8414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031179" y="3963688"/>
            <a:ext cx="6966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Trees tend to grow very deep, which results in overfitting.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447764" y="5481228"/>
            <a:ext cx="1106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Pruning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23529" y="4976871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Countermeasures: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635896" y="4748663"/>
            <a:ext cx="1543434" cy="1258331"/>
            <a:chOff x="4509458" y="4802734"/>
            <a:chExt cx="1543434" cy="125833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5175" y="4802734"/>
              <a:ext cx="612000" cy="61200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4509458" y="5414734"/>
              <a:ext cx="15434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Column subsamples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184068" y="4761139"/>
            <a:ext cx="1543434" cy="1245855"/>
            <a:chOff x="6216002" y="4815210"/>
            <a:chExt cx="1543434" cy="124585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1719" y="4815210"/>
              <a:ext cx="612000" cy="6120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6216002" y="5414734"/>
              <a:ext cx="15434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Row subsamples</a:t>
              </a:r>
              <a:endParaRPr lang="en-US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071797" y="4593949"/>
            <a:ext cx="1074687" cy="852813"/>
            <a:chOff x="7997813" y="4583084"/>
            <a:chExt cx="1295646" cy="1126403"/>
          </a:xfrm>
        </p:grpSpPr>
        <p:grpSp>
          <p:nvGrpSpPr>
            <p:cNvPr id="29" name="Group 28"/>
            <p:cNvGrpSpPr/>
            <p:nvPr/>
          </p:nvGrpSpPr>
          <p:grpSpPr>
            <a:xfrm>
              <a:off x="8567637" y="4583084"/>
              <a:ext cx="389805" cy="778385"/>
              <a:chOff x="788632" y="729547"/>
              <a:chExt cx="759619" cy="1516849"/>
            </a:xfrm>
          </p:grpSpPr>
          <p:sp>
            <p:nvSpPr>
              <p:cNvPr id="30" name="Abgerundetes Rechteck 5"/>
              <p:cNvSpPr/>
              <p:nvPr/>
            </p:nvSpPr>
            <p:spPr>
              <a:xfrm>
                <a:off x="1059081" y="2036847"/>
                <a:ext cx="210485" cy="209549"/>
              </a:xfrm>
              <a:prstGeom prst="roundRect">
                <a:avLst>
                  <a:gd name="adj" fmla="val 42091"/>
                </a:avLst>
              </a:prstGeom>
              <a:solidFill>
                <a:schemeClr val="accent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" name="Dreieck 6"/>
              <p:cNvSpPr/>
              <p:nvPr/>
            </p:nvSpPr>
            <p:spPr>
              <a:xfrm>
                <a:off x="788632" y="1054206"/>
                <a:ext cx="759619" cy="1027255"/>
              </a:xfrm>
              <a:prstGeom prst="triangl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Dreieck 7"/>
              <p:cNvSpPr/>
              <p:nvPr/>
            </p:nvSpPr>
            <p:spPr>
              <a:xfrm>
                <a:off x="860539" y="878305"/>
                <a:ext cx="615804" cy="832769"/>
              </a:xfrm>
              <a:prstGeom prst="triangl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" name="Dreieck 8"/>
              <p:cNvSpPr/>
              <p:nvPr/>
            </p:nvSpPr>
            <p:spPr>
              <a:xfrm>
                <a:off x="957159" y="729547"/>
                <a:ext cx="422565" cy="571446"/>
              </a:xfrm>
              <a:prstGeom prst="triangl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7997813" y="4684690"/>
              <a:ext cx="389805" cy="778385"/>
              <a:chOff x="788632" y="729547"/>
              <a:chExt cx="759619" cy="1516849"/>
            </a:xfrm>
          </p:grpSpPr>
          <p:sp>
            <p:nvSpPr>
              <p:cNvPr id="35" name="Abgerundetes Rechteck 5"/>
              <p:cNvSpPr/>
              <p:nvPr/>
            </p:nvSpPr>
            <p:spPr>
              <a:xfrm>
                <a:off x="1059081" y="2036847"/>
                <a:ext cx="210485" cy="209549"/>
              </a:xfrm>
              <a:prstGeom prst="roundRect">
                <a:avLst>
                  <a:gd name="adj" fmla="val 42091"/>
                </a:avLst>
              </a:prstGeom>
              <a:solidFill>
                <a:schemeClr val="accent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" name="Dreieck 6"/>
              <p:cNvSpPr/>
              <p:nvPr/>
            </p:nvSpPr>
            <p:spPr>
              <a:xfrm>
                <a:off x="788632" y="1054206"/>
                <a:ext cx="759619" cy="1027255"/>
              </a:xfrm>
              <a:prstGeom prst="triangl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" name="Dreieck 7"/>
              <p:cNvSpPr/>
              <p:nvPr/>
            </p:nvSpPr>
            <p:spPr>
              <a:xfrm>
                <a:off x="860539" y="878305"/>
                <a:ext cx="615804" cy="832769"/>
              </a:xfrm>
              <a:prstGeom prst="triangl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" name="Dreieck 8"/>
              <p:cNvSpPr/>
              <p:nvPr/>
            </p:nvSpPr>
            <p:spPr>
              <a:xfrm>
                <a:off x="957159" y="729547"/>
                <a:ext cx="422565" cy="571446"/>
              </a:xfrm>
              <a:prstGeom prst="triangl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8903654" y="4748663"/>
              <a:ext cx="389805" cy="778385"/>
              <a:chOff x="788632" y="729547"/>
              <a:chExt cx="759619" cy="1516849"/>
            </a:xfrm>
          </p:grpSpPr>
          <p:sp>
            <p:nvSpPr>
              <p:cNvPr id="40" name="Abgerundetes Rechteck 5"/>
              <p:cNvSpPr/>
              <p:nvPr/>
            </p:nvSpPr>
            <p:spPr>
              <a:xfrm>
                <a:off x="1059081" y="2036847"/>
                <a:ext cx="210485" cy="209549"/>
              </a:xfrm>
              <a:prstGeom prst="roundRect">
                <a:avLst>
                  <a:gd name="adj" fmla="val 42091"/>
                </a:avLst>
              </a:prstGeom>
              <a:solidFill>
                <a:schemeClr val="accent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" name="Dreieck 6"/>
              <p:cNvSpPr/>
              <p:nvPr/>
            </p:nvSpPr>
            <p:spPr>
              <a:xfrm>
                <a:off x="788632" y="1054206"/>
                <a:ext cx="759619" cy="1027255"/>
              </a:xfrm>
              <a:prstGeom prst="triangl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Dreieck 7"/>
              <p:cNvSpPr/>
              <p:nvPr/>
            </p:nvSpPr>
            <p:spPr>
              <a:xfrm>
                <a:off x="860539" y="878305"/>
                <a:ext cx="615804" cy="832769"/>
              </a:xfrm>
              <a:prstGeom prst="triangl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Dreieck 8"/>
              <p:cNvSpPr/>
              <p:nvPr/>
            </p:nvSpPr>
            <p:spPr>
              <a:xfrm>
                <a:off x="957159" y="729547"/>
                <a:ext cx="422565" cy="571446"/>
              </a:xfrm>
              <a:prstGeom prst="triangl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8337223" y="4931102"/>
              <a:ext cx="389805" cy="778385"/>
              <a:chOff x="788632" y="729547"/>
              <a:chExt cx="759619" cy="1516849"/>
            </a:xfrm>
          </p:grpSpPr>
          <p:sp>
            <p:nvSpPr>
              <p:cNvPr id="48" name="Abgerundetes Rechteck 5"/>
              <p:cNvSpPr/>
              <p:nvPr/>
            </p:nvSpPr>
            <p:spPr>
              <a:xfrm>
                <a:off x="1059081" y="2036847"/>
                <a:ext cx="210485" cy="209549"/>
              </a:xfrm>
              <a:prstGeom prst="roundRect">
                <a:avLst>
                  <a:gd name="adj" fmla="val 42091"/>
                </a:avLst>
              </a:prstGeom>
              <a:solidFill>
                <a:schemeClr val="accent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" name="Dreieck 6"/>
              <p:cNvSpPr/>
              <p:nvPr/>
            </p:nvSpPr>
            <p:spPr>
              <a:xfrm>
                <a:off x="788632" y="1054206"/>
                <a:ext cx="759619" cy="1027255"/>
              </a:xfrm>
              <a:prstGeom prst="triangl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0" name="Dreieck 7"/>
              <p:cNvSpPr/>
              <p:nvPr/>
            </p:nvSpPr>
            <p:spPr>
              <a:xfrm>
                <a:off x="860539" y="878305"/>
                <a:ext cx="615804" cy="832769"/>
              </a:xfrm>
              <a:prstGeom prst="triangl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1" name="Dreieck 8"/>
              <p:cNvSpPr/>
              <p:nvPr/>
            </p:nvSpPr>
            <p:spPr>
              <a:xfrm>
                <a:off x="957159" y="729547"/>
                <a:ext cx="422565" cy="571446"/>
              </a:xfrm>
              <a:prstGeom prst="triangl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52" name="TextBox 51"/>
          <p:cNvSpPr txBox="1"/>
          <p:nvPr/>
        </p:nvSpPr>
        <p:spPr>
          <a:xfrm>
            <a:off x="6803333" y="5370539"/>
            <a:ext cx="1543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Tree ensembles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945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64" y="2839719"/>
            <a:ext cx="723935" cy="723935"/>
          </a:xfrm>
        </p:spPr>
      </p:pic>
      <p:grpSp>
        <p:nvGrpSpPr>
          <p:cNvPr id="6" name="Gruppieren 16"/>
          <p:cNvGrpSpPr/>
          <p:nvPr/>
        </p:nvGrpSpPr>
        <p:grpSpPr>
          <a:xfrm>
            <a:off x="7308302" y="2096852"/>
            <a:ext cx="1008114" cy="2069991"/>
            <a:chOff x="7884366" y="2988323"/>
            <a:chExt cx="1008114" cy="2069991"/>
          </a:xfrm>
        </p:grpSpPr>
        <p:cxnSp>
          <p:nvCxnSpPr>
            <p:cNvPr id="7" name="Gerade Verbindung mit Pfeil 15"/>
            <p:cNvCxnSpPr/>
            <p:nvPr/>
          </p:nvCxnSpPr>
          <p:spPr>
            <a:xfrm flipH="1">
              <a:off x="8367412" y="4805439"/>
              <a:ext cx="1" cy="2528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uppieren 19"/>
            <p:cNvGrpSpPr/>
            <p:nvPr/>
          </p:nvGrpSpPr>
          <p:grpSpPr>
            <a:xfrm>
              <a:off x="7884366" y="2988323"/>
              <a:ext cx="1008114" cy="1815099"/>
              <a:chOff x="7884366" y="3057626"/>
              <a:chExt cx="1008114" cy="1815099"/>
            </a:xfrm>
          </p:grpSpPr>
          <p:sp>
            <p:nvSpPr>
              <p:cNvPr id="11" name="Rechteck 8"/>
              <p:cNvSpPr/>
              <p:nvPr/>
            </p:nvSpPr>
            <p:spPr>
              <a:xfrm>
                <a:off x="7884368" y="3057626"/>
                <a:ext cx="1008112" cy="436891"/>
              </a:xfrm>
              <a:prstGeom prst="rect">
                <a:avLst/>
              </a:prstGeom>
              <a:solidFill>
                <a:srgbClr val="8523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500" smtClean="0"/>
                  <a:t>Learner 1</a:t>
                </a:r>
                <a:endParaRPr lang="en-GB" sz="1500" dirty="0"/>
              </a:p>
            </p:txBody>
          </p:sp>
          <p:sp>
            <p:nvSpPr>
              <p:cNvPr id="12" name="Rechteck 9"/>
              <p:cNvSpPr/>
              <p:nvPr/>
            </p:nvSpPr>
            <p:spPr>
              <a:xfrm>
                <a:off x="7884366" y="3746068"/>
                <a:ext cx="1008113" cy="436891"/>
              </a:xfrm>
              <a:prstGeom prst="rect">
                <a:avLst/>
              </a:prstGeom>
              <a:solidFill>
                <a:srgbClr val="8523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500" dirty="0"/>
                  <a:t>Weighted Data</a:t>
                </a:r>
              </a:p>
            </p:txBody>
          </p:sp>
          <p:sp>
            <p:nvSpPr>
              <p:cNvPr id="13" name="Rechteck 10"/>
              <p:cNvSpPr/>
              <p:nvPr/>
            </p:nvSpPr>
            <p:spPr>
              <a:xfrm>
                <a:off x="7884367" y="4435834"/>
                <a:ext cx="1008112" cy="436891"/>
              </a:xfrm>
              <a:prstGeom prst="rect">
                <a:avLst/>
              </a:prstGeom>
              <a:solidFill>
                <a:srgbClr val="8523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500" dirty="0" smtClean="0"/>
                  <a:t>Learner 2</a:t>
                </a:r>
                <a:endParaRPr lang="en-GB" sz="1500" dirty="0"/>
              </a:p>
            </p:txBody>
          </p:sp>
          <p:cxnSp>
            <p:nvCxnSpPr>
              <p:cNvPr id="14" name="Gerade Verbindung mit Pfeil 12"/>
              <p:cNvCxnSpPr>
                <a:stCxn id="13" idx="2"/>
                <a:endCxn id="14" idx="0"/>
              </p:cNvCxnSpPr>
              <p:nvPr/>
            </p:nvCxnSpPr>
            <p:spPr>
              <a:xfrm>
                <a:off x="8388424" y="3494517"/>
                <a:ext cx="0" cy="25155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rade Verbindung mit Pfeil 14"/>
              <p:cNvCxnSpPr>
                <a:stCxn id="14" idx="2"/>
                <a:endCxn id="15" idx="0"/>
              </p:cNvCxnSpPr>
              <p:nvPr/>
            </p:nvCxnSpPr>
            <p:spPr>
              <a:xfrm flipH="1">
                <a:off x="8388423" y="4182959"/>
                <a:ext cx="1" cy="2528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Rechteck 9"/>
          <p:cNvSpPr/>
          <p:nvPr/>
        </p:nvSpPr>
        <p:spPr>
          <a:xfrm>
            <a:off x="7308303" y="4149490"/>
            <a:ext cx="1008112" cy="436891"/>
          </a:xfrm>
          <a:prstGeom prst="rect">
            <a:avLst/>
          </a:prstGeom>
          <a:solidFill>
            <a:srgbClr val="852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/>
              <a:t>Weighted Data</a:t>
            </a:r>
          </a:p>
        </p:txBody>
      </p:sp>
      <p:cxnSp>
        <p:nvCxnSpPr>
          <p:cNvPr id="17" name="Gerade Verbindung mit Pfeil 15"/>
          <p:cNvCxnSpPr/>
          <p:nvPr/>
        </p:nvCxnSpPr>
        <p:spPr>
          <a:xfrm flipH="1">
            <a:off x="7823339" y="4586381"/>
            <a:ext cx="1" cy="252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481301" y="4797152"/>
            <a:ext cx="68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mtClean="0"/>
              <a:t>…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62992" y="2043082"/>
            <a:ext cx="396019" cy="426783"/>
            <a:chOff x="323548" y="1844282"/>
            <a:chExt cx="396019" cy="426783"/>
          </a:xfrm>
        </p:grpSpPr>
        <p:sp>
          <p:nvSpPr>
            <p:cNvPr id="19" name="Oval 18"/>
            <p:cNvSpPr/>
            <p:nvPr/>
          </p:nvSpPr>
          <p:spPr>
            <a:xfrm>
              <a:off x="503548" y="1844282"/>
              <a:ext cx="108000" cy="108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395548" y="2024856"/>
              <a:ext cx="108000" cy="108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323548" y="2199065"/>
              <a:ext cx="72000" cy="72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503548" y="2199065"/>
              <a:ext cx="72000" cy="72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>
              <a:stCxn id="19" idx="3"/>
              <a:endCxn id="20" idx="0"/>
            </p:cNvCxnSpPr>
            <p:nvPr/>
          </p:nvCxnSpPr>
          <p:spPr>
            <a:xfrm flipH="1">
              <a:off x="449548" y="1936466"/>
              <a:ext cx="69816" cy="883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9" idx="5"/>
            </p:cNvCxnSpPr>
            <p:nvPr/>
          </p:nvCxnSpPr>
          <p:spPr>
            <a:xfrm>
              <a:off x="595732" y="1936466"/>
              <a:ext cx="69816" cy="883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20" idx="3"/>
              <a:endCxn id="22" idx="0"/>
            </p:cNvCxnSpPr>
            <p:nvPr/>
          </p:nvCxnSpPr>
          <p:spPr>
            <a:xfrm flipH="1">
              <a:off x="359548" y="2117040"/>
              <a:ext cx="51816" cy="820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20" idx="5"/>
              <a:endCxn id="23" idx="0"/>
            </p:cNvCxnSpPr>
            <p:nvPr/>
          </p:nvCxnSpPr>
          <p:spPr>
            <a:xfrm>
              <a:off x="487732" y="2117040"/>
              <a:ext cx="51816" cy="820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647567" y="2034971"/>
              <a:ext cx="72000" cy="72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518096" y="1946605"/>
            <a:ext cx="415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Boosting algorithms fit iteratively weak learners of the same </a:t>
            </a:r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518096" y="2905406"/>
            <a:ext cx="415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iteration </a:t>
            </a:r>
            <a:r>
              <a:rPr lang="en-US" dirty="0" smtClean="0"/>
              <a:t>focuses </a:t>
            </a:r>
            <a:r>
              <a:rPr lang="en-US" dirty="0"/>
              <a:t>on </a:t>
            </a:r>
            <a:r>
              <a:rPr lang="en-US" dirty="0" smtClean="0"/>
              <a:t>previously misclassified </a:t>
            </a:r>
            <a:r>
              <a:rPr lang="en-US" dirty="0"/>
              <a:t>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424390" y="3810437"/>
                <a:ext cx="673224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6000" i="1" smtClean="0">
                          <a:solidFill>
                            <a:srgbClr val="852339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Σ</m:t>
                      </m:r>
                    </m:oMath>
                  </m:oMathPara>
                </a14:m>
                <a:endParaRPr lang="en-US" sz="6000" dirty="0">
                  <a:solidFill>
                    <a:srgbClr val="852339"/>
                  </a:solidFill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90" y="3810437"/>
                <a:ext cx="673224" cy="92333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1518096" y="3938891"/>
            <a:ext cx="415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Adding up all learners with weights gives a powerful learner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518096" y="4941168"/>
            <a:ext cx="415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Gives </a:t>
            </a:r>
            <a:r>
              <a:rPr lang="en-US" dirty="0"/>
              <a:t>state-of-the-art results on many standard classification </a:t>
            </a:r>
            <a:r>
              <a:rPr lang="en-US" dirty="0" smtClean="0"/>
              <a:t>benchmarks</a:t>
            </a:r>
            <a:r>
              <a:rPr lang="en-US" baseline="30000" dirty="0"/>
              <a:t>1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0" name="Content Placeholder 4"/>
          <p:cNvSpPr>
            <a:spLocks noGrp="1"/>
          </p:cNvSpPr>
          <p:nvPr>
            <p:ph sz="quarter" idx="17"/>
          </p:nvPr>
        </p:nvSpPr>
        <p:spPr>
          <a:xfrm>
            <a:off x="377825" y="5829111"/>
            <a:ext cx="8353600" cy="264185"/>
          </a:xfrm>
        </p:spPr>
        <p:txBody>
          <a:bodyPr/>
          <a:lstStyle/>
          <a:p>
            <a:r>
              <a:rPr lang="en-US" dirty="0" smtClean="0"/>
              <a:t>Source: Li (</a:t>
            </a:r>
            <a:r>
              <a:rPr lang="en-US" smtClean="0"/>
              <a:t>2012)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07" y="4970791"/>
            <a:ext cx="515107" cy="515107"/>
          </a:xfrm>
          <a:prstGeom prst="rect">
            <a:avLst/>
          </a:prstGeom>
        </p:spPr>
      </p:pic>
      <p:sp>
        <p:nvSpPr>
          <p:cNvPr id="43" name="Title 3"/>
          <p:cNvSpPr txBox="1">
            <a:spLocks/>
          </p:cNvSpPr>
          <p:nvPr/>
        </p:nvSpPr>
        <p:spPr>
          <a:xfrm>
            <a:off x="371722" y="224644"/>
            <a:ext cx="6504533" cy="4813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2500" b="1" kern="1200" cap="all" spc="0" baseline="0" noProof="0" smtClean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Boosters convert weak learners to strong ones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95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Popular boosting algorithm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eXtreme</a:t>
            </a:r>
            <a:r>
              <a:rPr lang="en-US" dirty="0" smtClean="0"/>
              <a:t> gradient Boosting (</a:t>
            </a:r>
            <a:r>
              <a:rPr lang="en-US" dirty="0" err="1" smtClean="0"/>
              <a:t>xgboost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Chen, </a:t>
            </a:r>
            <a:r>
              <a:rPr lang="en-US" dirty="0" err="1"/>
              <a:t>Tianqi</a:t>
            </a:r>
            <a:r>
              <a:rPr lang="en-US" dirty="0"/>
              <a:t>, and Carlos </a:t>
            </a:r>
            <a:r>
              <a:rPr lang="en-US" dirty="0" err="1"/>
              <a:t>Guestrin</a:t>
            </a:r>
            <a:r>
              <a:rPr lang="en-US" dirty="0"/>
              <a:t>. "</a:t>
            </a:r>
            <a:r>
              <a:rPr lang="en-US" dirty="0" err="1"/>
              <a:t>Xgboost</a:t>
            </a:r>
            <a:r>
              <a:rPr lang="en-US" dirty="0"/>
              <a:t>: A scalable tree boosting system." </a:t>
            </a:r>
            <a:r>
              <a:rPr lang="en-US" i="1" dirty="0" err="1"/>
              <a:t>arXiv</a:t>
            </a:r>
            <a:r>
              <a:rPr lang="en-US" i="1" dirty="0"/>
              <a:t> preprint arXiv:1603.02754</a:t>
            </a:r>
            <a:r>
              <a:rPr lang="en-US" dirty="0"/>
              <a:t> (2016).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3017520" y="4252962"/>
            <a:ext cx="1107667" cy="1341707"/>
            <a:chOff x="2015715" y="4234552"/>
            <a:chExt cx="1107667" cy="1341707"/>
          </a:xfrm>
        </p:grpSpPr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23728" y="4234552"/>
              <a:ext cx="891643" cy="890738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015715" y="5206927"/>
              <a:ext cx="11076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Power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846925" y="4341809"/>
            <a:ext cx="1107667" cy="1252860"/>
            <a:chOff x="3999978" y="4323399"/>
            <a:chExt cx="1107667" cy="1252860"/>
          </a:xfrm>
        </p:grpSpPr>
        <p:grpSp>
          <p:nvGrpSpPr>
            <p:cNvPr id="17" name="Group 16"/>
            <p:cNvGrpSpPr/>
            <p:nvPr/>
          </p:nvGrpSpPr>
          <p:grpSpPr>
            <a:xfrm>
              <a:off x="4179717" y="4323399"/>
              <a:ext cx="748187" cy="818730"/>
              <a:chOff x="2303748" y="4617132"/>
              <a:chExt cx="748187" cy="818730"/>
            </a:xfrm>
          </p:grpSpPr>
          <p:sp>
            <p:nvSpPr>
              <p:cNvPr id="7" name="Chevron 6"/>
              <p:cNvSpPr/>
              <p:nvPr/>
            </p:nvSpPr>
            <p:spPr>
              <a:xfrm>
                <a:off x="2303748" y="4617132"/>
                <a:ext cx="297111" cy="373361"/>
              </a:xfrm>
              <a:prstGeom prst="chevron">
                <a:avLst>
                  <a:gd name="adj" fmla="val 69857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Chevron 7"/>
              <p:cNvSpPr/>
              <p:nvPr/>
            </p:nvSpPr>
            <p:spPr>
              <a:xfrm>
                <a:off x="2452303" y="4617132"/>
                <a:ext cx="297111" cy="373361"/>
              </a:xfrm>
              <a:prstGeom prst="chevron">
                <a:avLst>
                  <a:gd name="adj" fmla="val 69857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Chevron 8"/>
              <p:cNvSpPr/>
              <p:nvPr/>
            </p:nvSpPr>
            <p:spPr>
              <a:xfrm>
                <a:off x="2600858" y="4617132"/>
                <a:ext cx="297111" cy="373361"/>
              </a:xfrm>
              <a:prstGeom prst="chevron">
                <a:avLst>
                  <a:gd name="adj" fmla="val 69857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hevron 9"/>
              <p:cNvSpPr/>
              <p:nvPr/>
            </p:nvSpPr>
            <p:spPr>
              <a:xfrm>
                <a:off x="2303748" y="5062501"/>
                <a:ext cx="297111" cy="373361"/>
              </a:xfrm>
              <a:prstGeom prst="chevron">
                <a:avLst>
                  <a:gd name="adj" fmla="val 69857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Chevron 10"/>
              <p:cNvSpPr/>
              <p:nvPr/>
            </p:nvSpPr>
            <p:spPr>
              <a:xfrm>
                <a:off x="2452303" y="5062501"/>
                <a:ext cx="297111" cy="373361"/>
              </a:xfrm>
              <a:prstGeom prst="chevron">
                <a:avLst>
                  <a:gd name="adj" fmla="val 69857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Chevron 11"/>
              <p:cNvSpPr/>
              <p:nvPr/>
            </p:nvSpPr>
            <p:spPr>
              <a:xfrm>
                <a:off x="2600858" y="5062501"/>
                <a:ext cx="297111" cy="373361"/>
              </a:xfrm>
              <a:prstGeom prst="chevron">
                <a:avLst>
                  <a:gd name="adj" fmla="val 69857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Chevron 12"/>
              <p:cNvSpPr/>
              <p:nvPr/>
            </p:nvSpPr>
            <p:spPr>
              <a:xfrm>
                <a:off x="2749413" y="5062500"/>
                <a:ext cx="297111" cy="373361"/>
              </a:xfrm>
              <a:prstGeom prst="chevron">
                <a:avLst>
                  <a:gd name="adj" fmla="val 69857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Chevron 13"/>
              <p:cNvSpPr/>
              <p:nvPr/>
            </p:nvSpPr>
            <p:spPr>
              <a:xfrm>
                <a:off x="2754824" y="4617132"/>
                <a:ext cx="297111" cy="373361"/>
              </a:xfrm>
              <a:prstGeom prst="chevron">
                <a:avLst>
                  <a:gd name="adj" fmla="val 69857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3999978" y="5206927"/>
              <a:ext cx="11076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Speed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523350" y="4284317"/>
            <a:ext cx="1649050" cy="1269890"/>
            <a:chOff x="5356954" y="4321721"/>
            <a:chExt cx="1649050" cy="1269890"/>
          </a:xfrm>
        </p:grpSpPr>
        <p:pic>
          <p:nvPicPr>
            <p:cNvPr id="18" name="Grafik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6994" y="4321721"/>
              <a:ext cx="960459" cy="896965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5356954" y="5222279"/>
              <a:ext cx="1649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Customization</a:t>
              </a:r>
              <a:endParaRPr lang="en-US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48443" y="4260935"/>
            <a:ext cx="23473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852339"/>
                </a:solidFill>
                <a:latin typeface="Cambria Math" charset="0"/>
                <a:ea typeface="Cambria Math" charset="0"/>
                <a:cs typeface="Cambria Math" charset="0"/>
              </a:rPr>
              <a:t>Why</a:t>
            </a:r>
            <a:endParaRPr lang="en-US" sz="6000" dirty="0">
              <a:solidFill>
                <a:srgbClr val="852339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12439" y="2180647"/>
            <a:ext cx="23473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852339"/>
                </a:solidFill>
                <a:latin typeface="Cambria Math" charset="0"/>
                <a:ea typeface="Cambria Math" charset="0"/>
                <a:cs typeface="Cambria Math" charset="0"/>
              </a:rPr>
              <a:t>How</a:t>
            </a:r>
            <a:endParaRPr lang="en-US" sz="6000" dirty="0">
              <a:solidFill>
                <a:srgbClr val="852339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735699" y="2060848"/>
            <a:ext cx="572473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en-US" dirty="0"/>
              <a:t>Builds on Gradient Boosting </a:t>
            </a:r>
            <a:r>
              <a:rPr lang="en-US" dirty="0" smtClean="0"/>
              <a:t>Method, where “shortcomings” in previous learners </a:t>
            </a:r>
            <a:r>
              <a:rPr lang="en-US" dirty="0"/>
              <a:t>are identified by </a:t>
            </a:r>
            <a:r>
              <a:rPr lang="en-US" dirty="0" smtClean="0"/>
              <a:t>gradients</a:t>
            </a:r>
          </a:p>
          <a:p>
            <a:pPr marL="342900" indent="-342900">
              <a:buFont typeface="Wingdings" charset="2"/>
              <a:buChar char="§"/>
            </a:pPr>
            <a:r>
              <a:rPr lang="en-US" dirty="0"/>
              <a:t>Improves it through simplified tree building, pruning and parallel </a:t>
            </a:r>
            <a:r>
              <a:rPr lang="en-US" dirty="0" smtClean="0"/>
              <a:t>processing </a:t>
            </a:r>
          </a:p>
          <a:p>
            <a:pPr marL="342900" indent="-342900">
              <a:buFont typeface="Wingdings" charset="2"/>
              <a:buChar char="§"/>
            </a:pPr>
            <a:r>
              <a:rPr lang="en-US" dirty="0" smtClean="0"/>
              <a:t>Approximated splitting algorithm makes it faster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12440" y="2986014"/>
            <a:ext cx="1612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</a:t>
            </a:r>
            <a:r>
              <a:rPr lang="en-US" smtClean="0"/>
              <a:t>oes it work?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848234" y="5143700"/>
            <a:ext cx="1612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smtClean="0"/>
              <a:t>s it used?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3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71722" y="1700212"/>
            <a:ext cx="1626198" cy="8646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Data understanding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068359" y="1700212"/>
            <a:ext cx="1626198" cy="8646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764996" y="1700212"/>
            <a:ext cx="1626198" cy="8646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Value imputation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461633" y="1706476"/>
            <a:ext cx="1626198" cy="8646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Machine learning approaches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158270" y="1700212"/>
            <a:ext cx="1626198" cy="86469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9" name="Picture Placeholder 1"/>
          <p:cNvPicPr>
            <a:picLocks noChangeAspect="1"/>
          </p:cNvPicPr>
          <p:nvPr/>
        </p:nvPicPr>
        <p:blipFill>
          <a:blip r:embed="rId2"/>
          <a:srcRect t="7476" b="7476"/>
          <a:stretch>
            <a:fillRect/>
          </a:stretch>
        </p:blipFill>
        <p:spPr>
          <a:xfrm>
            <a:off x="371722" y="2960948"/>
            <a:ext cx="8413503" cy="286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0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4175956" y="2116831"/>
            <a:ext cx="4555469" cy="291951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ROC curves visualize binary classification performance </a:t>
            </a:r>
          </a:p>
          <a:p>
            <a:pPr>
              <a:buFont typeface="Arial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The better a classifier, the closer its curve is to the top-left corner</a:t>
            </a:r>
          </a:p>
          <a:p>
            <a:pPr>
              <a:buFont typeface="Arial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The threshold of a classifier defines a point on the curve</a:t>
            </a:r>
          </a:p>
          <a:p>
            <a:pPr>
              <a:buFont typeface="Arial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AUC summarizes the performance and lies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between 0 and 1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899592" y="2116832"/>
            <a:ext cx="36004" cy="2952328"/>
          </a:xfrm>
          <a:prstGeom prst="straightConnector1">
            <a:avLst/>
          </a:prstGeom>
          <a:ln>
            <a:solidFill>
              <a:srgbClr val="5F5F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5400000" flipV="1">
            <a:off x="2362870" y="3592996"/>
            <a:ext cx="36004" cy="2952328"/>
          </a:xfrm>
          <a:prstGeom prst="straightConnector1">
            <a:avLst/>
          </a:prstGeom>
          <a:ln>
            <a:solidFill>
              <a:srgbClr val="5F5F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900485" y="2348880"/>
            <a:ext cx="2724396" cy="2702278"/>
          </a:xfrm>
          <a:prstGeom prst="line">
            <a:avLst/>
          </a:prstGeom>
          <a:ln>
            <a:solidFill>
              <a:srgbClr val="5F5F5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837135" y="5095174"/>
            <a:ext cx="815146" cy="376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5F5F5F"/>
                </a:solidFill>
              </a:rPr>
              <a:t>P(FP)</a:t>
            </a:r>
            <a:endParaRPr lang="en-US">
              <a:solidFill>
                <a:srgbClr val="5F5F5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286905" y="3367269"/>
            <a:ext cx="815146" cy="376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5F5F5F"/>
                </a:solidFill>
              </a:rPr>
              <a:t>P(TP)</a:t>
            </a:r>
            <a:endParaRPr lang="en-US">
              <a:solidFill>
                <a:srgbClr val="5F5F5F"/>
              </a:solidFill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914400" y="2328863"/>
            <a:ext cx="2714625" cy="2707481"/>
          </a:xfrm>
          <a:custGeom>
            <a:avLst/>
            <a:gdLst>
              <a:gd name="connsiteX0" fmla="*/ 0 w 2714625"/>
              <a:gd name="connsiteY0" fmla="*/ 2707481 h 2707481"/>
              <a:gd name="connsiteX1" fmla="*/ 707231 w 2714625"/>
              <a:gd name="connsiteY1" fmla="*/ 885825 h 2707481"/>
              <a:gd name="connsiteX2" fmla="*/ 2714625 w 2714625"/>
              <a:gd name="connsiteY2" fmla="*/ 0 h 2707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14625" h="2707481">
                <a:moveTo>
                  <a:pt x="0" y="2707481"/>
                </a:moveTo>
                <a:cubicBezTo>
                  <a:pt x="127397" y="2022276"/>
                  <a:pt x="254794" y="1337072"/>
                  <a:pt x="707231" y="885825"/>
                </a:cubicBezTo>
                <a:cubicBezTo>
                  <a:pt x="1159668" y="434578"/>
                  <a:pt x="2382441" y="213122"/>
                  <a:pt x="2714625" y="0"/>
                </a:cubicBezTo>
              </a:path>
            </a:pathLst>
          </a:custGeom>
          <a:noFill/>
          <a:ln w="12700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907256" y="2299936"/>
            <a:ext cx="2721769" cy="2743552"/>
          </a:xfrm>
          <a:custGeom>
            <a:avLst/>
            <a:gdLst>
              <a:gd name="connsiteX0" fmla="*/ 0 w 2721769"/>
              <a:gd name="connsiteY0" fmla="*/ 2743552 h 2743552"/>
              <a:gd name="connsiteX1" fmla="*/ 657225 w 2721769"/>
              <a:gd name="connsiteY1" fmla="*/ 428977 h 2743552"/>
              <a:gd name="connsiteX2" fmla="*/ 2721769 w 2721769"/>
              <a:gd name="connsiteY2" fmla="*/ 352 h 2743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1769" h="2743552">
                <a:moveTo>
                  <a:pt x="0" y="2743552"/>
                </a:moveTo>
                <a:cubicBezTo>
                  <a:pt x="101798" y="1814864"/>
                  <a:pt x="203597" y="886177"/>
                  <a:pt x="657225" y="428977"/>
                </a:cubicBezTo>
                <a:cubicBezTo>
                  <a:pt x="1110853" y="-28223"/>
                  <a:pt x="2721769" y="352"/>
                  <a:pt x="2721769" y="352"/>
                </a:cubicBezTo>
              </a:path>
            </a:pathLst>
          </a:cu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2292281" y="5511715"/>
            <a:ext cx="360000" cy="0"/>
          </a:xfrm>
          <a:prstGeom prst="line">
            <a:avLst/>
          </a:prstGeom>
          <a:ln>
            <a:solidFill>
              <a:srgbClr val="5F5F5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652281" y="537321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</a:t>
            </a:r>
            <a:r>
              <a:rPr lang="en-US" sz="1400" dirty="0" smtClean="0"/>
              <a:t>andom guess</a:t>
            </a:r>
            <a:endParaRPr lang="en-US" sz="1400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2292281" y="5705218"/>
            <a:ext cx="360000" cy="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653919" y="5603078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classifiers</a:t>
            </a:r>
            <a:endParaRPr lang="en-US" sz="1400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2292281" y="5777226"/>
            <a:ext cx="360000" cy="0"/>
          </a:xfrm>
          <a:prstGeom prst="line">
            <a:avLst/>
          </a:prstGeom>
          <a:ln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3"/>
          <p:cNvSpPr txBox="1">
            <a:spLocks/>
          </p:cNvSpPr>
          <p:nvPr/>
        </p:nvSpPr>
        <p:spPr>
          <a:xfrm>
            <a:off x="371722" y="224644"/>
            <a:ext cx="6504533" cy="4813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2500" b="1" kern="1200" cap="all" spc="0" baseline="0" noProof="0" smtClean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The area under curved can be used for visual performance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055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00" y="1872000"/>
            <a:ext cx="5940000" cy="3960005"/>
          </a:xfrm>
        </p:spPr>
      </p:pic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8" name="Title 3"/>
          <p:cNvSpPr txBox="1">
            <a:spLocks/>
          </p:cNvSpPr>
          <p:nvPr/>
        </p:nvSpPr>
        <p:spPr>
          <a:xfrm>
            <a:off x="371722" y="224644"/>
            <a:ext cx="6504533" cy="4813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2500" b="1" kern="1200" cap="all" spc="0" baseline="0" noProof="0" smtClean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Random forest performs best on default settings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358775" y="1340769"/>
            <a:ext cx="8426450" cy="360040"/>
            <a:chOff x="358775" y="1609055"/>
            <a:chExt cx="3889189" cy="307777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358775" y="1609055"/>
              <a:ext cx="3889189" cy="289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ROC curves for default algorithms</a:t>
              </a:r>
              <a:endParaRPr lang="en-US" sz="1600" b="1" dirty="0"/>
            </a:p>
          </p:txBody>
        </p:sp>
      </p:grpSp>
      <p:sp>
        <p:nvSpPr>
          <p:cNvPr id="38" name="Rectangle 11"/>
          <p:cNvSpPr/>
          <p:nvPr/>
        </p:nvSpPr>
        <p:spPr>
          <a:xfrm>
            <a:off x="6876255" y="0"/>
            <a:ext cx="3204357" cy="12327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722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Tuning example </a:t>
            </a:r>
            <a:r>
              <a:rPr lang="en-US" dirty="0" err="1" smtClean="0"/>
              <a:t>xgboost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58775" y="1340769"/>
            <a:ext cx="8426450" cy="360040"/>
            <a:chOff x="358775" y="1609055"/>
            <a:chExt cx="3889189" cy="307777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58775" y="1609055"/>
              <a:ext cx="3889189" cy="289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ROC curves for different subsets</a:t>
              </a:r>
              <a:endParaRPr lang="en-US" sz="1600" b="1" dirty="0"/>
            </a:p>
          </p:txBody>
        </p:sp>
      </p:grpSp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53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 txBox="1">
            <a:spLocks/>
          </p:cNvSpPr>
          <p:nvPr/>
        </p:nvSpPr>
        <p:spPr>
          <a:xfrm>
            <a:off x="371722" y="224644"/>
            <a:ext cx="6504533" cy="4813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2500" b="1" kern="1200" cap="all" spc="0" baseline="0" noProof="0" smtClean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Parameter tuning for </a:t>
            </a:r>
            <a:r>
              <a:rPr lang="en-US" dirty="0" err="1" smtClean="0"/>
              <a:t>Rpart</a:t>
            </a:r>
            <a:r>
              <a:rPr lang="en-US" dirty="0" smtClean="0"/>
              <a:t> yields significant improvements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00" y="1872000"/>
            <a:ext cx="5940000" cy="3960005"/>
          </a:xfrm>
        </p:spPr>
      </p:pic>
      <p:grpSp>
        <p:nvGrpSpPr>
          <p:cNvPr id="6" name="Group 5"/>
          <p:cNvGrpSpPr/>
          <p:nvPr/>
        </p:nvGrpSpPr>
        <p:grpSpPr>
          <a:xfrm>
            <a:off x="358775" y="1340769"/>
            <a:ext cx="8426450" cy="360040"/>
            <a:chOff x="358775" y="1609055"/>
            <a:chExt cx="3889189" cy="307777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58775" y="1609055"/>
              <a:ext cx="3889189" cy="289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ROC curves for default and tuned algorithm (</a:t>
              </a:r>
              <a:r>
                <a:rPr lang="en-US" sz="1600" b="1" dirty="0" err="1" smtClean="0"/>
                <a:t>rpart</a:t>
              </a:r>
              <a:r>
                <a:rPr lang="en-US" sz="1600" b="1" dirty="0" smtClean="0"/>
                <a:t>)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54082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Source: https://</a:t>
            </a:r>
            <a:r>
              <a:rPr lang="en-US" dirty="0" err="1"/>
              <a:t>learnvest.global.ssl.fastly.net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-content/uploads/2014/04/</a:t>
            </a:r>
            <a:r>
              <a:rPr lang="en-US" dirty="0" err="1"/>
              <a:t>Roadmap.jpg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71722" y="1700212"/>
            <a:ext cx="1626198" cy="864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Data understanding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068359" y="1700212"/>
            <a:ext cx="1626198" cy="8646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764996" y="1700212"/>
            <a:ext cx="1626198" cy="8646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Value imputation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461633" y="1706476"/>
            <a:ext cx="1626198" cy="8646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Machine learning approaches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158270" y="1700212"/>
            <a:ext cx="1626198" cy="8646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85" b="7323"/>
          <a:stretch/>
        </p:blipFill>
        <p:spPr>
          <a:xfrm>
            <a:off x="358775" y="2564904"/>
            <a:ext cx="8426450" cy="324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5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00" y="1872000"/>
            <a:ext cx="5939993" cy="3960000"/>
          </a:xfrm>
        </p:spPr>
      </p:pic>
      <p:sp>
        <p:nvSpPr>
          <p:cNvPr id="8" name="Title 3"/>
          <p:cNvSpPr txBox="1">
            <a:spLocks/>
          </p:cNvSpPr>
          <p:nvPr/>
        </p:nvSpPr>
        <p:spPr>
          <a:xfrm>
            <a:off x="371722" y="224644"/>
            <a:ext cx="6504533" cy="4813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2500" b="1" kern="1200" cap="all" spc="0" baseline="0" noProof="0" smtClean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Parameter tuning for random forest yields non-significant improvements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358775" y="1340769"/>
            <a:ext cx="8426450" cy="360040"/>
            <a:chOff x="358775" y="1609055"/>
            <a:chExt cx="3889189" cy="307777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58775" y="1609055"/>
              <a:ext cx="3889189" cy="289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ROC curves for default and tuned algorithm (Random Forest)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224005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834" y="5832475"/>
            <a:ext cx="329406" cy="263525"/>
          </a:xfrm>
        </p:spPr>
      </p:pic>
      <p:sp>
        <p:nvSpPr>
          <p:cNvPr id="11" name="Title 3"/>
          <p:cNvSpPr txBox="1">
            <a:spLocks/>
          </p:cNvSpPr>
          <p:nvPr/>
        </p:nvSpPr>
        <p:spPr>
          <a:xfrm>
            <a:off x="371722" y="224644"/>
            <a:ext cx="6504533" cy="4813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2500" b="1" kern="1200" cap="all" spc="0" baseline="0" noProof="0" smtClean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Parameter for </a:t>
            </a:r>
            <a:r>
              <a:rPr lang="en-US" dirty="0" err="1" smtClean="0"/>
              <a:t>xgboost</a:t>
            </a:r>
            <a:r>
              <a:rPr lang="en-US" dirty="0" smtClean="0"/>
              <a:t> yields The highest improvements 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00" y="1872000"/>
            <a:ext cx="5940000" cy="39600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358775" y="1340769"/>
            <a:ext cx="8426450" cy="360040"/>
            <a:chOff x="358775" y="1609055"/>
            <a:chExt cx="3889189" cy="30777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58775" y="1609055"/>
              <a:ext cx="3889189" cy="289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ROC curves for default and tuned algorithm (XGBOOST)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218106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Predictions are better the more attributes a subset has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00" y="1872000"/>
            <a:ext cx="5940000" cy="3960000"/>
          </a:xfrm>
        </p:spPr>
      </p:pic>
      <p:grpSp>
        <p:nvGrpSpPr>
          <p:cNvPr id="10" name="Group 9"/>
          <p:cNvGrpSpPr/>
          <p:nvPr/>
        </p:nvGrpSpPr>
        <p:grpSpPr>
          <a:xfrm>
            <a:off x="358775" y="1340769"/>
            <a:ext cx="8426450" cy="360040"/>
            <a:chOff x="358775" y="1609055"/>
            <a:chExt cx="3889189" cy="307777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58775" y="1609055"/>
              <a:ext cx="3889189" cy="289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ROC curves for different subsets</a:t>
              </a:r>
              <a:endParaRPr lang="en-US" sz="1600" b="1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7344308" y="2744924"/>
            <a:ext cx="140415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80"/>
              </a:lnSpc>
            </a:pPr>
            <a:r>
              <a:rPr lang="en-US" sz="1400" dirty="0" smtClean="0"/>
              <a:t>AUC:</a:t>
            </a:r>
          </a:p>
          <a:p>
            <a:pPr>
              <a:lnSpc>
                <a:spcPts val="2180"/>
              </a:lnSpc>
            </a:pPr>
            <a:r>
              <a:rPr lang="nb-NO" sz="1400" dirty="0" smtClean="0"/>
              <a:t>0.773</a:t>
            </a:r>
          </a:p>
          <a:p>
            <a:pPr>
              <a:lnSpc>
                <a:spcPts val="2180"/>
              </a:lnSpc>
            </a:pPr>
            <a:r>
              <a:rPr lang="nb-NO" sz="1400" dirty="0" smtClean="0"/>
              <a:t>0.739</a:t>
            </a:r>
          </a:p>
          <a:p>
            <a:pPr>
              <a:lnSpc>
                <a:spcPts val="2180"/>
              </a:lnSpc>
            </a:pPr>
            <a:r>
              <a:rPr lang="is-IS" sz="1400" dirty="0" smtClean="0"/>
              <a:t>0.628</a:t>
            </a:r>
          </a:p>
          <a:p>
            <a:pPr>
              <a:lnSpc>
                <a:spcPts val="2180"/>
              </a:lnSpc>
            </a:pPr>
            <a:r>
              <a:rPr lang="is-IS" sz="1400" dirty="0" smtClean="0"/>
              <a:t>0.624</a:t>
            </a:r>
          </a:p>
          <a:p>
            <a:pPr>
              <a:lnSpc>
                <a:spcPts val="2180"/>
              </a:lnSpc>
            </a:pPr>
            <a:r>
              <a:rPr lang="is-IS" sz="1400" dirty="0" smtClean="0"/>
              <a:t>0.638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73201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Tuned algorithms sample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58775" y="1340769"/>
            <a:ext cx="8426450" cy="360040"/>
            <a:chOff x="358775" y="1609055"/>
            <a:chExt cx="3889189" cy="307777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58775" y="1609055"/>
              <a:ext cx="3889189" cy="289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ROC curves for different subsets</a:t>
              </a:r>
              <a:endParaRPr lang="en-US" sz="1600" b="1" dirty="0"/>
            </a:p>
          </p:txBody>
        </p:sp>
      </p:grpSp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9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Tuned algorithms whole set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58775" y="1340769"/>
            <a:ext cx="8426450" cy="360040"/>
            <a:chOff x="358775" y="1609055"/>
            <a:chExt cx="3889189" cy="307777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58775" y="1609055"/>
              <a:ext cx="3889189" cy="289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ROC curves for different subsets</a:t>
              </a:r>
              <a:endParaRPr lang="en-US" sz="1600" b="1" dirty="0"/>
            </a:p>
          </p:txBody>
        </p:sp>
      </p:grpSp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746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Time consumption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58775" y="1340769"/>
            <a:ext cx="8426450" cy="360040"/>
            <a:chOff x="358775" y="1609055"/>
            <a:chExt cx="3889189" cy="307777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58775" y="1609055"/>
              <a:ext cx="3889189" cy="289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ROC curves for different subsets</a:t>
              </a:r>
              <a:endParaRPr lang="en-US" sz="1600" b="1" dirty="0"/>
            </a:p>
          </p:txBody>
        </p:sp>
      </p:grpSp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64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PCA reveals steep curve; however, no distinct elbow can be identified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58775" y="5292000"/>
            <a:ext cx="8426449" cy="5134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uppieren 6"/>
          <p:cNvGrpSpPr/>
          <p:nvPr/>
        </p:nvGrpSpPr>
        <p:grpSpPr>
          <a:xfrm>
            <a:off x="359532" y="5301208"/>
            <a:ext cx="495093" cy="495148"/>
            <a:chOff x="4791456" y="4160520"/>
            <a:chExt cx="658368" cy="658441"/>
          </a:xfrm>
        </p:grpSpPr>
        <p:sp>
          <p:nvSpPr>
            <p:cNvPr id="18" name="Oval 37"/>
            <p:cNvSpPr>
              <a:spLocks noChangeAspect="1"/>
            </p:cNvSpPr>
            <p:nvPr/>
          </p:nvSpPr>
          <p:spPr>
            <a:xfrm>
              <a:off x="4791456" y="4160520"/>
              <a:ext cx="658368" cy="658441"/>
            </a:xfrm>
            <a:prstGeom prst="ellipse">
              <a:avLst/>
            </a:prstGeom>
            <a:solidFill>
              <a:srgbClr val="85233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fik 8"/>
            <p:cNvPicPr>
              <a:picLocks noChangeAspect="1"/>
            </p:cNvPicPr>
            <p:nvPr/>
          </p:nvPicPr>
          <p:blipFill>
            <a:blip r:embed="rId2">
              <a:lum bright="45000"/>
            </a:blip>
            <a:stretch>
              <a:fillRect/>
            </a:stretch>
          </p:blipFill>
          <p:spPr>
            <a:xfrm>
              <a:off x="4864608" y="4232582"/>
              <a:ext cx="510438" cy="514315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935596" y="5292000"/>
            <a:ext cx="7849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The </a:t>
            </a:r>
            <a:r>
              <a:rPr lang="de-DE" sz="1400" dirty="0" err="1" smtClean="0"/>
              <a:t>first</a:t>
            </a:r>
            <a:r>
              <a:rPr lang="de-DE" sz="1400" dirty="0" smtClean="0"/>
              <a:t> </a:t>
            </a:r>
            <a:r>
              <a:rPr lang="de-DE" sz="1400" dirty="0" smtClean="0"/>
              <a:t>453 PCs </a:t>
            </a:r>
            <a:r>
              <a:rPr lang="de-DE" sz="1400" dirty="0" err="1" smtClean="0"/>
              <a:t>explain</a:t>
            </a:r>
            <a:r>
              <a:rPr lang="de-DE" sz="1400" dirty="0" smtClean="0"/>
              <a:t> </a:t>
            </a:r>
            <a:r>
              <a:rPr lang="de-DE" sz="1400" dirty="0" err="1" smtClean="0"/>
              <a:t>more</a:t>
            </a:r>
            <a:r>
              <a:rPr lang="de-DE" sz="1400" dirty="0" smtClean="0"/>
              <a:t> </a:t>
            </a:r>
            <a:r>
              <a:rPr lang="de-DE" sz="1400" dirty="0" err="1" smtClean="0"/>
              <a:t>than</a:t>
            </a:r>
            <a:r>
              <a:rPr lang="de-DE" sz="1400" dirty="0" smtClean="0"/>
              <a:t> 80% </a:t>
            </a:r>
            <a:r>
              <a:rPr lang="de-DE" sz="1400" dirty="0" err="1" smtClean="0"/>
              <a:t>of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</a:t>
            </a:r>
            <a:r>
              <a:rPr lang="de-DE" sz="1400" dirty="0" err="1" smtClean="0"/>
              <a:t>variance</a:t>
            </a:r>
            <a:r>
              <a:rPr lang="de-DE" sz="1400" dirty="0" smtClean="0"/>
              <a:t>; </a:t>
            </a:r>
            <a:r>
              <a:rPr lang="de-DE" sz="1400" dirty="0" err="1" smtClean="0"/>
              <a:t>decreasing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</a:t>
            </a:r>
            <a:r>
              <a:rPr lang="de-DE" sz="1400" dirty="0" err="1" smtClean="0"/>
              <a:t>dimensionality</a:t>
            </a:r>
            <a:r>
              <a:rPr lang="de-DE" sz="1400" dirty="0" smtClean="0"/>
              <a:t> </a:t>
            </a:r>
            <a:r>
              <a:rPr lang="de-DE" sz="1400" dirty="0" err="1" smtClean="0"/>
              <a:t>might</a:t>
            </a:r>
            <a:r>
              <a:rPr lang="de-DE" sz="1400" dirty="0" smtClean="0"/>
              <a:t> </a:t>
            </a:r>
            <a:r>
              <a:rPr lang="de-DE" sz="1400" dirty="0" err="1" smtClean="0"/>
              <a:t>be</a:t>
            </a:r>
            <a:r>
              <a:rPr lang="de-DE" sz="1400" dirty="0" smtClean="0"/>
              <a:t> </a:t>
            </a:r>
            <a:r>
              <a:rPr lang="de-DE" sz="1400" dirty="0" err="1" smtClean="0"/>
              <a:t>utilized</a:t>
            </a:r>
            <a:r>
              <a:rPr lang="de-DE" sz="1400" dirty="0" smtClean="0"/>
              <a:t> </a:t>
            </a:r>
            <a:r>
              <a:rPr lang="de-DE" sz="1400" dirty="0" err="1" smtClean="0"/>
              <a:t>for</a:t>
            </a:r>
            <a:r>
              <a:rPr lang="de-DE" sz="1400" dirty="0" smtClean="0"/>
              <a:t> </a:t>
            </a:r>
            <a:r>
              <a:rPr lang="de-DE" sz="1400" dirty="0" err="1" smtClean="0"/>
              <a:t>performance</a:t>
            </a:r>
            <a:r>
              <a:rPr lang="de-DE" sz="1400" dirty="0" smtClean="0"/>
              <a:t> </a:t>
            </a:r>
            <a:r>
              <a:rPr lang="de-DE" sz="1400" dirty="0" err="1" smtClean="0"/>
              <a:t>improvements</a:t>
            </a:r>
            <a:r>
              <a:rPr lang="de-DE" sz="1400" dirty="0" smtClean="0"/>
              <a:t>.</a:t>
            </a:r>
            <a:endParaRPr lang="en-US" sz="14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1872000"/>
            <a:ext cx="3240000" cy="3240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872000"/>
            <a:ext cx="3240000" cy="3240000"/>
          </a:xfrm>
          <a:prstGeom prst="rect">
            <a:avLst/>
          </a:prstGeom>
        </p:spPr>
      </p:pic>
      <p:grpSp>
        <p:nvGrpSpPr>
          <p:cNvPr id="28" name="Group 19"/>
          <p:cNvGrpSpPr/>
          <p:nvPr/>
        </p:nvGrpSpPr>
        <p:grpSpPr>
          <a:xfrm>
            <a:off x="358775" y="1393031"/>
            <a:ext cx="3889189" cy="307777"/>
            <a:chOff x="358775" y="1609055"/>
            <a:chExt cx="3889189" cy="307777"/>
          </a:xfrm>
        </p:grpSpPr>
        <p:cxnSp>
          <p:nvCxnSpPr>
            <p:cNvPr id="29" name="Straight Connector 20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1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Explained variance by PCs</a:t>
              </a:r>
              <a:endParaRPr lang="en-US" sz="1400" b="1" dirty="0"/>
            </a:p>
          </p:txBody>
        </p:sp>
      </p:grpSp>
      <p:grpSp>
        <p:nvGrpSpPr>
          <p:cNvPr id="31" name="Group 22"/>
          <p:cNvGrpSpPr/>
          <p:nvPr/>
        </p:nvGrpSpPr>
        <p:grpSpPr>
          <a:xfrm>
            <a:off x="4896036" y="1393030"/>
            <a:ext cx="3889189" cy="307777"/>
            <a:chOff x="358775" y="1609055"/>
            <a:chExt cx="3889189" cy="307777"/>
          </a:xfrm>
        </p:grpSpPr>
        <p:cxnSp>
          <p:nvCxnSpPr>
            <p:cNvPr id="32" name="Straight Connector 23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24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err="1" smtClean="0"/>
                <a:t>Cumsum</a:t>
              </a:r>
              <a:r>
                <a:rPr lang="en-US" sz="1400" b="1" dirty="0" smtClean="0"/>
                <a:t> of variance of PCs</a:t>
              </a:r>
              <a:endParaRPr 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860658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PCA shows a tradeoff between </a:t>
            </a:r>
            <a:r>
              <a:rPr lang="en-US" dirty="0" err="1" smtClean="0"/>
              <a:t>auc</a:t>
            </a:r>
            <a:r>
              <a:rPr lang="en-US" dirty="0" smtClean="0"/>
              <a:t> and runtime performance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872000"/>
            <a:ext cx="486000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000" y="1872000"/>
            <a:ext cx="4860000" cy="32400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358775" y="1340769"/>
            <a:ext cx="8426450" cy="360040"/>
            <a:chOff x="358775" y="1609055"/>
            <a:chExt cx="3889189" cy="30777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58775" y="1609055"/>
              <a:ext cx="3889189" cy="289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Runtimes and AUCs for different sample sizes for whole set and first 453 PCs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515575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Dataset transformation have little impact on prediction quality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58775" y="1340769"/>
            <a:ext cx="8426450" cy="360040"/>
            <a:chOff x="358775" y="1609055"/>
            <a:chExt cx="3889189" cy="307777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58775" y="1609055"/>
              <a:ext cx="3889189" cy="289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ROC curves for different datasets</a:t>
              </a:r>
              <a:endParaRPr lang="en-US" sz="1600" b="1" dirty="0"/>
            </a:p>
          </p:txBody>
        </p:sp>
      </p:grpSp>
      <p:pic>
        <p:nvPicPr>
          <p:cNvPr id="5" name="Content Placeholder 4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00" y="1872000"/>
            <a:ext cx="5940000" cy="3960005"/>
          </a:xfrm>
        </p:spPr>
      </p:pic>
      <p:sp>
        <p:nvSpPr>
          <p:cNvPr id="13" name="TextBox 12"/>
          <p:cNvSpPr txBox="1"/>
          <p:nvPr/>
        </p:nvSpPr>
        <p:spPr>
          <a:xfrm>
            <a:off x="7344308" y="2996952"/>
            <a:ext cx="1404156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80"/>
              </a:lnSpc>
            </a:pPr>
            <a:r>
              <a:rPr lang="en-US" sz="1400" dirty="0" smtClean="0"/>
              <a:t>AUC:</a:t>
            </a:r>
          </a:p>
          <a:p>
            <a:pPr>
              <a:lnSpc>
                <a:spcPts val="2180"/>
              </a:lnSpc>
            </a:pPr>
            <a:r>
              <a:rPr lang="is-IS" sz="1400" dirty="0" smtClean="0"/>
              <a:t>0.765</a:t>
            </a:r>
            <a:endParaRPr lang="nb-NO" sz="1400" dirty="0" smtClean="0"/>
          </a:p>
          <a:p>
            <a:pPr>
              <a:lnSpc>
                <a:spcPts val="2180"/>
              </a:lnSpc>
            </a:pPr>
            <a:r>
              <a:rPr lang="fi-FI" sz="1400" dirty="0" smtClean="0"/>
              <a:t>0.762</a:t>
            </a:r>
          </a:p>
          <a:p>
            <a:pPr>
              <a:lnSpc>
                <a:spcPts val="2180"/>
              </a:lnSpc>
            </a:pPr>
            <a:r>
              <a:rPr lang="hr-HR" sz="1400" dirty="0" smtClean="0"/>
              <a:t>0.757</a:t>
            </a:r>
            <a:endParaRPr lang="is-IS" sz="1400" dirty="0" smtClean="0"/>
          </a:p>
        </p:txBody>
      </p:sp>
    </p:spTree>
    <p:extLst>
      <p:ext uri="{BB962C8B-B14F-4D97-AF65-F5344CB8AC3E}">
        <p14:creationId xmlns:p14="http://schemas.microsoft.com/office/powerpoint/2010/main" val="3500209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Abgerundetes Rechteck 5"/>
          <p:cNvSpPr/>
          <p:nvPr/>
        </p:nvSpPr>
        <p:spPr>
          <a:xfrm>
            <a:off x="3059832" y="1892687"/>
            <a:ext cx="1440000" cy="1440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7" name="Abgerundetes Rechteck 6"/>
          <p:cNvSpPr/>
          <p:nvPr/>
        </p:nvSpPr>
        <p:spPr>
          <a:xfrm>
            <a:off x="4644008" y="1905630"/>
            <a:ext cx="1440000" cy="1440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8" name="Abgerundetes Rechteck 7"/>
          <p:cNvSpPr/>
          <p:nvPr/>
        </p:nvSpPr>
        <p:spPr>
          <a:xfrm>
            <a:off x="3059832" y="3478760"/>
            <a:ext cx="1440000" cy="1440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9" name="Abgerundetes Rechteck 8"/>
          <p:cNvSpPr/>
          <p:nvPr/>
        </p:nvSpPr>
        <p:spPr>
          <a:xfrm>
            <a:off x="4644008" y="3478760"/>
            <a:ext cx="1440000" cy="1440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0" name="Ellipse 9"/>
          <p:cNvSpPr/>
          <p:nvPr/>
        </p:nvSpPr>
        <p:spPr>
          <a:xfrm>
            <a:off x="3923928" y="2750094"/>
            <a:ext cx="1296144" cy="129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/>
            <a:endParaRPr lang="en-US" sz="1400" b="1" baseline="30000" dirty="0">
              <a:solidFill>
                <a:schemeClr val="tx1"/>
              </a:solidFill>
            </a:endParaRPr>
          </a:p>
        </p:txBody>
      </p:sp>
      <p:cxnSp>
        <p:nvCxnSpPr>
          <p:cNvPr id="22" name="Gerader Verbinder 21"/>
          <p:cNvCxnSpPr>
            <a:stCxn id="6" idx="1"/>
          </p:cNvCxnSpPr>
          <p:nvPr/>
        </p:nvCxnSpPr>
        <p:spPr>
          <a:xfrm flipH="1" flipV="1">
            <a:off x="2591780" y="1905630"/>
            <a:ext cx="468052" cy="707057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/>
          <p:nvPr/>
        </p:nvCxnSpPr>
        <p:spPr>
          <a:xfrm>
            <a:off x="377825" y="1918573"/>
            <a:ext cx="2213955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/>
          <p:nvPr/>
        </p:nvCxnSpPr>
        <p:spPr>
          <a:xfrm flipH="1" flipV="1">
            <a:off x="2609491" y="3667924"/>
            <a:ext cx="468052" cy="707057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/>
          <p:nvPr/>
        </p:nvCxnSpPr>
        <p:spPr>
          <a:xfrm>
            <a:off x="366270" y="3684384"/>
            <a:ext cx="2213955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/>
          <p:nvPr/>
        </p:nvCxnSpPr>
        <p:spPr>
          <a:xfrm flipV="1">
            <a:off x="6093234" y="1930428"/>
            <a:ext cx="468000" cy="70560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/>
          <p:nvPr/>
        </p:nvCxnSpPr>
        <p:spPr>
          <a:xfrm>
            <a:off x="6570513" y="1918573"/>
            <a:ext cx="2213955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/>
          <p:cNvCxnSpPr/>
          <p:nvPr/>
        </p:nvCxnSpPr>
        <p:spPr>
          <a:xfrm flipV="1">
            <a:off x="6083847" y="3695508"/>
            <a:ext cx="468000" cy="70560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/>
          <p:nvPr/>
        </p:nvCxnSpPr>
        <p:spPr>
          <a:xfrm>
            <a:off x="6561126" y="3683653"/>
            <a:ext cx="2213955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/>
          <p:cNvSpPr txBox="1"/>
          <p:nvPr/>
        </p:nvSpPr>
        <p:spPr>
          <a:xfrm>
            <a:off x="358775" y="1606392"/>
            <a:ext cx="2250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smtClean="0"/>
              <a:t>Data </a:t>
            </a:r>
            <a:r>
              <a:rPr lang="de-DE" sz="1400" b="1" dirty="0" err="1" smtClean="0"/>
              <a:t>cleaning</a:t>
            </a:r>
            <a:endParaRPr lang="en-US" sz="1400" b="1" dirty="0"/>
          </a:p>
        </p:txBody>
      </p:sp>
      <p:sp>
        <p:nvSpPr>
          <p:cNvPr id="36" name="Textfeld 35"/>
          <p:cNvSpPr txBox="1"/>
          <p:nvPr/>
        </p:nvSpPr>
        <p:spPr>
          <a:xfrm>
            <a:off x="366270" y="3368070"/>
            <a:ext cx="2250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smtClean="0"/>
              <a:t>Performance</a:t>
            </a:r>
            <a:endParaRPr lang="en-US" sz="1400" b="1" dirty="0"/>
          </a:p>
        </p:txBody>
      </p:sp>
      <p:sp>
        <p:nvSpPr>
          <p:cNvPr id="37" name="Textfeld 36"/>
          <p:cNvSpPr txBox="1"/>
          <p:nvPr/>
        </p:nvSpPr>
        <p:spPr>
          <a:xfrm>
            <a:off x="6570512" y="1592796"/>
            <a:ext cx="2213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b="1" dirty="0" err="1" smtClean="0"/>
              <a:t>Stability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of</a:t>
            </a:r>
            <a:r>
              <a:rPr lang="de-DE" sz="1400" b="1" dirty="0" smtClean="0"/>
              <a:t> R</a:t>
            </a:r>
            <a:endParaRPr lang="en-US" sz="1400" b="1" dirty="0"/>
          </a:p>
        </p:txBody>
      </p:sp>
      <p:sp>
        <p:nvSpPr>
          <p:cNvPr id="38" name="Textfeld 37"/>
          <p:cNvSpPr txBox="1"/>
          <p:nvPr/>
        </p:nvSpPr>
        <p:spPr>
          <a:xfrm>
            <a:off x="6570512" y="3379194"/>
            <a:ext cx="2213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b="1" dirty="0" err="1" smtClean="0"/>
              <a:t>Resource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restrictions</a:t>
            </a:r>
            <a:endParaRPr lang="en-US" sz="1400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88" y="2957064"/>
            <a:ext cx="882059" cy="882059"/>
          </a:xfrm>
        </p:spPr>
      </p:pic>
      <p:sp>
        <p:nvSpPr>
          <p:cNvPr id="28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252" y="2173277"/>
            <a:ext cx="724402" cy="72440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7825" y="1930428"/>
            <a:ext cx="22391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Sentiment analysis</a:t>
            </a:r>
            <a:r>
              <a:rPr lang="en-US" sz="1400" baseline="30000" dirty="0" smtClean="0"/>
              <a:t>1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Voice classification</a:t>
            </a:r>
            <a:r>
              <a:rPr lang="en-US" sz="1400" baseline="30000" dirty="0" smtClean="0"/>
              <a:t>2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Automatic speaker recognition</a:t>
            </a:r>
            <a:r>
              <a:rPr lang="en-US" sz="1400" baseline="30000" dirty="0" smtClean="0"/>
              <a:t>3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Speech to text systems</a:t>
            </a:r>
            <a:r>
              <a:rPr lang="en-US" sz="1400" baseline="30000" dirty="0" smtClean="0"/>
              <a:t>4</a:t>
            </a:r>
            <a:endParaRPr lang="en-US" sz="1400" baseline="30000" dirty="0"/>
          </a:p>
        </p:txBody>
      </p:sp>
      <p:sp>
        <p:nvSpPr>
          <p:cNvPr id="40" name="TextBox 39"/>
          <p:cNvSpPr txBox="1"/>
          <p:nvPr/>
        </p:nvSpPr>
        <p:spPr>
          <a:xfrm>
            <a:off x="374603" y="3735033"/>
            <a:ext cx="22391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Genre identification</a:t>
            </a:r>
            <a:r>
              <a:rPr lang="en-US" sz="1400" baseline="30000" dirty="0" smtClean="0"/>
              <a:t>5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Instrumentation</a:t>
            </a:r>
            <a:r>
              <a:rPr lang="en-US" sz="1400" baseline="30000" dirty="0" smtClean="0"/>
              <a:t>5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Dynamics, tempo and timbre</a:t>
            </a:r>
            <a:r>
              <a:rPr lang="en-US" sz="1400" baseline="30000" dirty="0" smtClean="0"/>
              <a:t>5</a:t>
            </a:r>
            <a:endParaRPr lang="en-US" sz="1400" baseline="300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574" y="3915521"/>
            <a:ext cx="753757" cy="75375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767" y="2173277"/>
            <a:ext cx="782659" cy="78265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6659828" y="1930427"/>
            <a:ext cx="2239161" cy="152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Machine failure recognition</a:t>
            </a:r>
            <a:r>
              <a:rPr lang="en-US" sz="1400" baseline="30000" dirty="0" smtClean="0"/>
              <a:t>6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Military sound analysis</a:t>
            </a:r>
            <a:r>
              <a:rPr lang="en-US" sz="1400" baseline="30000" dirty="0" smtClean="0"/>
              <a:t>6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Animal sound </a:t>
            </a:r>
            <a:r>
              <a:rPr lang="en-US" sz="1400" dirty="0" err="1" smtClean="0"/>
              <a:t>recog-nition</a:t>
            </a:r>
            <a:r>
              <a:rPr lang="en-US" sz="1400" dirty="0" smtClean="0"/>
              <a:t> (e.g. birds)</a:t>
            </a:r>
            <a:r>
              <a:rPr lang="en-US" sz="1400" baseline="30000" dirty="0" smtClean="0"/>
              <a:t>7</a:t>
            </a:r>
          </a:p>
          <a:p>
            <a:pPr marL="285750" indent="-285750">
              <a:buFont typeface="Arial" charset="0"/>
              <a:buChar char="•"/>
            </a:pPr>
            <a:endParaRPr lang="en-US" sz="1400" baseline="30000" dirty="0" smtClean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056" y="3910492"/>
            <a:ext cx="767869" cy="76786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659828" y="3731693"/>
            <a:ext cx="22391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Medical hearing aid</a:t>
            </a:r>
            <a:r>
              <a:rPr lang="en-US" sz="1400" baseline="30000" dirty="0" smtClean="0"/>
              <a:t>6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Adaptive noise cancelling</a:t>
            </a:r>
            <a:r>
              <a:rPr lang="en-US" sz="1400" baseline="30000" dirty="0" smtClean="0"/>
              <a:t>6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Digital watermarking</a:t>
            </a:r>
            <a:r>
              <a:rPr lang="en-US" sz="1400" baseline="30000" dirty="0" smtClean="0"/>
              <a:t>6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60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7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The available train dataset is huge; and the test set is just as big</a:t>
            </a:r>
            <a:endParaRPr lang="en-US" dirty="0"/>
          </a:p>
        </p:txBody>
      </p:sp>
      <p:cxnSp>
        <p:nvCxnSpPr>
          <p:cNvPr id="4" name="Gerade Verbindung mit Pfeil 3"/>
          <p:cNvCxnSpPr/>
          <p:nvPr/>
        </p:nvCxnSpPr>
        <p:spPr>
          <a:xfrm flipH="1">
            <a:off x="1115615" y="1808820"/>
            <a:ext cx="0" cy="34563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/>
          <p:cNvCxnSpPr/>
          <p:nvPr/>
        </p:nvCxnSpPr>
        <p:spPr>
          <a:xfrm flipV="1">
            <a:off x="1110173" y="1808820"/>
            <a:ext cx="5910099" cy="54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1110172" y="1412776"/>
            <a:ext cx="5910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1,932 </a:t>
            </a:r>
            <a:r>
              <a:rPr lang="de-DE" dirty="0" err="1" smtClean="0"/>
              <a:t>features</a:t>
            </a:r>
            <a:r>
              <a:rPr lang="de-DE" dirty="0" smtClean="0"/>
              <a:t> (</a:t>
            </a:r>
            <a:r>
              <a:rPr lang="de-DE" dirty="0" err="1" smtClean="0"/>
              <a:t>completely</a:t>
            </a:r>
            <a:r>
              <a:rPr lang="de-DE" dirty="0" smtClean="0"/>
              <a:t> </a:t>
            </a:r>
            <a:r>
              <a:rPr lang="de-DE" dirty="0" err="1" smtClean="0"/>
              <a:t>anonymized</a:t>
            </a:r>
            <a:r>
              <a:rPr lang="de-DE" dirty="0" smtClean="0"/>
              <a:t>)</a:t>
            </a:r>
            <a:endParaRPr lang="en-US" dirty="0"/>
          </a:p>
        </p:txBody>
      </p:sp>
      <p:sp>
        <p:nvSpPr>
          <p:cNvPr id="41" name="Textfeld 40"/>
          <p:cNvSpPr txBox="1"/>
          <p:nvPr/>
        </p:nvSpPr>
        <p:spPr>
          <a:xfrm rot="16200000">
            <a:off x="-833247" y="3352347"/>
            <a:ext cx="3456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145,231 </a:t>
            </a:r>
            <a:r>
              <a:rPr lang="de-DE" dirty="0" err="1" smtClean="0"/>
              <a:t>obeservations</a:t>
            </a:r>
            <a:endParaRPr lang="en-US" dirty="0"/>
          </a:p>
        </p:txBody>
      </p:sp>
      <p:sp>
        <p:nvSpPr>
          <p:cNvPr id="18" name="Ellipse 17"/>
          <p:cNvSpPr/>
          <p:nvPr/>
        </p:nvSpPr>
        <p:spPr>
          <a:xfrm rot="5400000">
            <a:off x="6247453" y="3088229"/>
            <a:ext cx="3273830" cy="7200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Binary </a:t>
            </a:r>
            <a:r>
              <a:rPr lang="de-DE" dirty="0" err="1" smtClean="0"/>
              <a:t>target</a:t>
            </a:r>
            <a:endParaRPr lang="en-US" dirty="0"/>
          </a:p>
        </p:txBody>
      </p:sp>
      <p:sp>
        <p:nvSpPr>
          <p:cNvPr id="43" name="Ellipse 42"/>
          <p:cNvSpPr/>
          <p:nvPr/>
        </p:nvSpPr>
        <p:spPr>
          <a:xfrm>
            <a:off x="1551465" y="2312876"/>
            <a:ext cx="1904411" cy="7200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Numerics</a:t>
            </a:r>
            <a:endParaRPr lang="en-US" dirty="0"/>
          </a:p>
        </p:txBody>
      </p:sp>
      <p:sp>
        <p:nvSpPr>
          <p:cNvPr id="46" name="Ellipse 45"/>
          <p:cNvSpPr/>
          <p:nvPr/>
        </p:nvSpPr>
        <p:spPr>
          <a:xfrm>
            <a:off x="2327452" y="3348388"/>
            <a:ext cx="1904411" cy="7200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Factors</a:t>
            </a:r>
            <a:endParaRPr lang="en-US" dirty="0"/>
          </a:p>
        </p:txBody>
      </p:sp>
      <p:sp>
        <p:nvSpPr>
          <p:cNvPr id="48" name="Ellipse 47"/>
          <p:cNvSpPr/>
          <p:nvPr/>
        </p:nvSpPr>
        <p:spPr>
          <a:xfrm>
            <a:off x="3779912" y="2592214"/>
            <a:ext cx="1904411" cy="7200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Strings</a:t>
            </a:r>
            <a:endParaRPr lang="en-US" dirty="0"/>
          </a:p>
        </p:txBody>
      </p:sp>
      <p:sp>
        <p:nvSpPr>
          <p:cNvPr id="50" name="Ellipse 49"/>
          <p:cNvSpPr/>
          <p:nvPr/>
        </p:nvSpPr>
        <p:spPr>
          <a:xfrm>
            <a:off x="3455876" y="4278869"/>
            <a:ext cx="1904411" cy="7200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Dates</a:t>
            </a:r>
            <a:endParaRPr lang="en-US" dirty="0"/>
          </a:p>
        </p:txBody>
      </p:sp>
      <p:sp>
        <p:nvSpPr>
          <p:cNvPr id="52" name="Ellipse 51"/>
          <p:cNvSpPr/>
          <p:nvPr/>
        </p:nvSpPr>
        <p:spPr>
          <a:xfrm>
            <a:off x="4959485" y="3500918"/>
            <a:ext cx="1904411" cy="7200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NAs</a:t>
            </a:r>
            <a:endParaRPr lang="en-US" dirty="0"/>
          </a:p>
        </p:txBody>
      </p:sp>
      <p:sp>
        <p:nvSpPr>
          <p:cNvPr id="53" name="Rectangle 10"/>
          <p:cNvSpPr/>
          <p:nvPr/>
        </p:nvSpPr>
        <p:spPr>
          <a:xfrm>
            <a:off x="358775" y="5292000"/>
            <a:ext cx="8426449" cy="5134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uppieren 6"/>
          <p:cNvGrpSpPr/>
          <p:nvPr/>
        </p:nvGrpSpPr>
        <p:grpSpPr>
          <a:xfrm>
            <a:off x="359532" y="5301208"/>
            <a:ext cx="495093" cy="495148"/>
            <a:chOff x="4791456" y="4160520"/>
            <a:chExt cx="658368" cy="658441"/>
          </a:xfrm>
        </p:grpSpPr>
        <p:sp>
          <p:nvSpPr>
            <p:cNvPr id="55" name="Oval 37"/>
            <p:cNvSpPr>
              <a:spLocks noChangeAspect="1"/>
            </p:cNvSpPr>
            <p:nvPr/>
          </p:nvSpPr>
          <p:spPr>
            <a:xfrm>
              <a:off x="4791456" y="4160520"/>
              <a:ext cx="658368" cy="658441"/>
            </a:xfrm>
            <a:prstGeom prst="ellipse">
              <a:avLst/>
            </a:prstGeom>
            <a:solidFill>
              <a:srgbClr val="85233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Grafik 8"/>
            <p:cNvPicPr>
              <a:picLocks noChangeAspect="1"/>
            </p:cNvPicPr>
            <p:nvPr/>
          </p:nvPicPr>
          <p:blipFill>
            <a:blip r:embed="rId2">
              <a:lum bright="45000"/>
            </a:blip>
            <a:stretch>
              <a:fillRect/>
            </a:stretch>
          </p:blipFill>
          <p:spPr>
            <a:xfrm>
              <a:off x="4864608" y="4232582"/>
              <a:ext cx="510438" cy="514315"/>
            </a:xfrm>
            <a:prstGeom prst="rect">
              <a:avLst/>
            </a:prstGeom>
          </p:spPr>
        </p:pic>
      </p:grpSp>
      <p:sp>
        <p:nvSpPr>
          <p:cNvPr id="57" name="TextBox 14"/>
          <p:cNvSpPr txBox="1"/>
          <p:nvPr/>
        </p:nvSpPr>
        <p:spPr>
          <a:xfrm>
            <a:off x="935596" y="5292000"/>
            <a:ext cx="7849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The immense </a:t>
            </a:r>
            <a:r>
              <a:rPr lang="de-DE" sz="1400" dirty="0" err="1" smtClean="0"/>
              <a:t>size</a:t>
            </a:r>
            <a:r>
              <a:rPr lang="de-DE" sz="1400" dirty="0" smtClean="0"/>
              <a:t> </a:t>
            </a:r>
            <a:r>
              <a:rPr lang="de-DE" sz="1400" dirty="0" err="1" smtClean="0"/>
              <a:t>of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</a:t>
            </a:r>
            <a:r>
              <a:rPr lang="de-DE" sz="1400" dirty="0" err="1" smtClean="0"/>
              <a:t>dataset</a:t>
            </a:r>
            <a:r>
              <a:rPr lang="de-DE" sz="1400" dirty="0" smtClean="0"/>
              <a:t> </a:t>
            </a:r>
            <a:r>
              <a:rPr lang="de-DE" sz="1400" dirty="0" err="1" smtClean="0"/>
              <a:t>and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</a:t>
            </a:r>
            <a:r>
              <a:rPr lang="de-DE" sz="1400" dirty="0" err="1" smtClean="0"/>
              <a:t>variety</a:t>
            </a:r>
            <a:r>
              <a:rPr lang="de-DE" sz="1400" dirty="0" smtClean="0"/>
              <a:t> </a:t>
            </a:r>
            <a:r>
              <a:rPr lang="de-DE" sz="1400" dirty="0" err="1" smtClean="0"/>
              <a:t>of</a:t>
            </a:r>
            <a:r>
              <a:rPr lang="de-DE" sz="1400" dirty="0" smtClean="0"/>
              <a:t> </a:t>
            </a:r>
            <a:r>
              <a:rPr lang="de-DE" sz="1400" dirty="0" err="1" smtClean="0"/>
              <a:t>anonymized</a:t>
            </a:r>
            <a:r>
              <a:rPr lang="de-DE" sz="1400" dirty="0" smtClean="0"/>
              <a:t> </a:t>
            </a:r>
            <a:r>
              <a:rPr lang="de-DE" sz="1400" dirty="0" err="1" smtClean="0"/>
              <a:t>features</a:t>
            </a:r>
            <a:r>
              <a:rPr lang="de-DE" sz="1400" dirty="0" smtClean="0"/>
              <a:t> </a:t>
            </a:r>
            <a:r>
              <a:rPr lang="de-DE" sz="1400" dirty="0" err="1" smtClean="0"/>
              <a:t>makes</a:t>
            </a:r>
            <a:r>
              <a:rPr lang="de-DE" sz="1400" dirty="0" smtClean="0"/>
              <a:t> qualitative </a:t>
            </a:r>
            <a:r>
              <a:rPr lang="de-DE" sz="1400" dirty="0" err="1" smtClean="0"/>
              <a:t>analysis</a:t>
            </a:r>
            <a:r>
              <a:rPr lang="de-DE" sz="1400" dirty="0" smtClean="0"/>
              <a:t> </a:t>
            </a:r>
            <a:r>
              <a:rPr lang="de-DE" sz="1400" dirty="0" err="1" smtClean="0"/>
              <a:t>impossible</a:t>
            </a:r>
            <a:r>
              <a:rPr lang="de-DE" sz="1400" dirty="0" smtClean="0"/>
              <a:t>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5642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07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References</a:t>
            </a: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77825" y="1520825"/>
            <a:ext cx="811861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/>
              <a:t>Al-Jarrah, Omar Y., et al. "Efficient machine learning for big data: A review." </a:t>
            </a:r>
            <a:r>
              <a:rPr lang="en-US" sz="1400" i="1" dirty="0"/>
              <a:t>Big Data Research</a:t>
            </a:r>
            <a:r>
              <a:rPr lang="en-US" sz="1400" dirty="0"/>
              <a:t> 2.3 (2015): 87-93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err="1"/>
              <a:t>Berral-García</a:t>
            </a:r>
            <a:r>
              <a:rPr lang="en-US" sz="1400" dirty="0"/>
              <a:t>, </a:t>
            </a:r>
            <a:r>
              <a:rPr lang="en-US" sz="1400" dirty="0" err="1"/>
              <a:t>Josep</a:t>
            </a:r>
            <a:r>
              <a:rPr lang="en-US" sz="1400" dirty="0"/>
              <a:t> </a:t>
            </a:r>
            <a:r>
              <a:rPr lang="en-US" sz="1400" dirty="0" err="1"/>
              <a:t>Lluis</a:t>
            </a:r>
            <a:r>
              <a:rPr lang="en-US" sz="1400" dirty="0"/>
              <a:t>. "A quick view on current techniques and machine learning algorithms for big data analytics." </a:t>
            </a:r>
            <a:r>
              <a:rPr lang="en-US" sz="1400" i="1" dirty="0"/>
              <a:t>Transparent Optical Networks (ICTON), 2016 18th International Conference on</a:t>
            </a:r>
            <a:r>
              <a:rPr lang="en-US" sz="1400" dirty="0"/>
              <a:t>. IEEE, 2016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Gupta, </a:t>
            </a:r>
            <a:r>
              <a:rPr lang="en-US" sz="1400" dirty="0" err="1"/>
              <a:t>Preeti</a:t>
            </a:r>
            <a:r>
              <a:rPr lang="en-US" sz="1400" dirty="0"/>
              <a:t>, </a:t>
            </a:r>
            <a:r>
              <a:rPr lang="en-US" sz="1400" dirty="0" err="1"/>
              <a:t>Arun</a:t>
            </a:r>
            <a:r>
              <a:rPr lang="en-US" sz="1400" dirty="0"/>
              <a:t> Sharma, and </a:t>
            </a:r>
            <a:r>
              <a:rPr lang="en-US" sz="1400" dirty="0" err="1"/>
              <a:t>Rajni</a:t>
            </a:r>
            <a:r>
              <a:rPr lang="en-US" sz="1400" dirty="0"/>
              <a:t> Jindal. "Scalable machine‐learning algorithms for big data analytics: a comprehensive review." </a:t>
            </a:r>
            <a:r>
              <a:rPr lang="en-US" sz="1400" i="1" dirty="0"/>
              <a:t>Wiley Interdisciplinary Reviews: Data Mining and Knowledge Discovery</a:t>
            </a:r>
            <a:r>
              <a:rPr lang="en-US" sz="1400" dirty="0"/>
              <a:t> 6.6 (2016): 194-214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err="1"/>
              <a:t>Qiu</a:t>
            </a:r>
            <a:r>
              <a:rPr lang="en-US" sz="1400" dirty="0"/>
              <a:t>, </a:t>
            </a:r>
            <a:r>
              <a:rPr lang="en-US" sz="1400" dirty="0" err="1"/>
              <a:t>Junfei</a:t>
            </a:r>
            <a:r>
              <a:rPr lang="en-US" sz="1400" dirty="0"/>
              <a:t>, et al. "A survey of machine learning for big data processing." </a:t>
            </a:r>
            <a:r>
              <a:rPr lang="en-US" sz="1400" i="1" dirty="0"/>
              <a:t>EURASIP Journal on Advances in Signal Processing</a:t>
            </a:r>
            <a:r>
              <a:rPr lang="en-US" sz="1400" dirty="0"/>
              <a:t> 2016.1 (2016): 1-16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Richter, Aaron N., et al. "A Multi-Dimensional Comparison of Toolkits for Machine Learning with Big Data." </a:t>
            </a:r>
            <a:r>
              <a:rPr lang="en-US" sz="1400" i="1" dirty="0"/>
              <a:t>Information Reuse and Integration (IRI), 2015 IEEE International Conference on</a:t>
            </a:r>
            <a:r>
              <a:rPr lang="en-US" sz="1400" dirty="0"/>
              <a:t>. IEEE, 2015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Sharma, Seema, et al. "Machine learning techniques for data mining: A survey." </a:t>
            </a:r>
            <a:r>
              <a:rPr lang="en-US" sz="1400" i="1" dirty="0"/>
              <a:t>Computational Intelligence and Computing Research (ICCIC), 2013 IEEE International Conference on</a:t>
            </a:r>
            <a:r>
              <a:rPr lang="en-US" sz="1400" dirty="0"/>
              <a:t>. IEEE, 2013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Li</a:t>
            </a:r>
            <a:r>
              <a:rPr lang="en-US" sz="1400" dirty="0"/>
              <a:t>, Ping. "Robust </a:t>
            </a:r>
            <a:r>
              <a:rPr lang="en-US" sz="1400" dirty="0" err="1"/>
              <a:t>logitboost</a:t>
            </a:r>
            <a:r>
              <a:rPr lang="en-US" sz="1400" dirty="0"/>
              <a:t> and adaptive base class (</a:t>
            </a:r>
            <a:r>
              <a:rPr lang="en-US" sz="1400" dirty="0" err="1"/>
              <a:t>abc</a:t>
            </a:r>
            <a:r>
              <a:rPr lang="en-US" sz="1400" dirty="0"/>
              <a:t>) </a:t>
            </a:r>
            <a:r>
              <a:rPr lang="en-US" sz="1400" dirty="0" err="1"/>
              <a:t>logitboost</a:t>
            </a:r>
            <a:r>
              <a:rPr lang="en-US" sz="1400" dirty="0"/>
              <a:t>." </a:t>
            </a:r>
            <a:r>
              <a:rPr lang="en-US" sz="1400" i="1" dirty="0" err="1"/>
              <a:t>arXiv</a:t>
            </a:r>
            <a:r>
              <a:rPr lang="en-US" sz="1400" i="1" dirty="0"/>
              <a:t> preprint arXiv:1203.3491</a:t>
            </a:r>
            <a:r>
              <a:rPr lang="en-US" sz="1400" dirty="0"/>
              <a:t> (2012</a:t>
            </a:r>
            <a:r>
              <a:rPr lang="en-US" sz="1400" dirty="0" smtClean="0"/>
              <a:t>).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Pete </a:t>
            </a:r>
            <a:r>
              <a:rPr lang="en-US" sz="1400" dirty="0"/>
              <a:t>Chapman, Julian Clinton, Randy Kerber, Thomas </a:t>
            </a:r>
            <a:r>
              <a:rPr lang="en-US" sz="1400" dirty="0" err="1"/>
              <a:t>Khabaza</a:t>
            </a:r>
            <a:r>
              <a:rPr lang="en-US" sz="1400" dirty="0"/>
              <a:t>, Thomas </a:t>
            </a:r>
            <a:r>
              <a:rPr lang="en-US" sz="1400" dirty="0" err="1"/>
              <a:t>Reinartz</a:t>
            </a:r>
            <a:r>
              <a:rPr lang="en-US" sz="1400" dirty="0"/>
              <a:t>, Colin Shearer, and </a:t>
            </a:r>
            <a:r>
              <a:rPr lang="en-US" sz="1400" dirty="0" err="1"/>
              <a:t>Rudiger</a:t>
            </a:r>
            <a:r>
              <a:rPr lang="en-US" sz="1400" dirty="0"/>
              <a:t> Wirth. CRISP-DM 1.0 Step-by-step data mining guide. Technical report, The CRISP-DM consortium, August 2000.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614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1533"/>
            <a:ext cx="4257827" cy="4257827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806320"/>
            <a:ext cx="4822419" cy="3857938"/>
          </a:xfrm>
        </p:spPr>
      </p:pic>
    </p:spTree>
    <p:extLst>
      <p:ext uri="{BB962C8B-B14F-4D97-AF65-F5344CB8AC3E}">
        <p14:creationId xmlns:p14="http://schemas.microsoft.com/office/powerpoint/2010/main" val="1473642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58775" y="1393031"/>
            <a:ext cx="8426450" cy="338554"/>
            <a:chOff x="358775" y="1609055"/>
            <a:chExt cx="3889189" cy="338554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58775" y="1609055"/>
              <a:ext cx="3889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Number of attributes per attribute type</a:t>
              </a:r>
              <a:endParaRPr lang="en-US" sz="1600" b="1" dirty="0"/>
            </a:p>
          </p:txBody>
        </p:sp>
      </p:grpSp>
      <p:sp>
        <p:nvSpPr>
          <p:cNvPr id="14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Different attribute types must be handled </a:t>
            </a:r>
            <a:r>
              <a:rPr lang="en-US" dirty="0" smtClean="0"/>
              <a:t>separately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1703924663"/>
              </p:ext>
            </p:extLst>
          </p:nvPr>
        </p:nvGraphicFramePr>
        <p:xfrm>
          <a:off x="377825" y="2132856"/>
          <a:ext cx="8353425" cy="39631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20048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58775" y="1393031"/>
            <a:ext cx="3889189" cy="307777"/>
            <a:chOff x="358775" y="1609055"/>
            <a:chExt cx="3889189" cy="307777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Occurrences of US states</a:t>
              </a:r>
              <a:endParaRPr lang="en-US" sz="14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896036" y="1393030"/>
            <a:ext cx="3889189" cy="307777"/>
            <a:chOff x="358775" y="1609055"/>
            <a:chExt cx="3889189" cy="307777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Occurrences w.r.t population</a:t>
              </a:r>
              <a:endParaRPr lang="en-US" sz="1400" b="1" dirty="0"/>
            </a:p>
          </p:txBody>
        </p:sp>
      </p:grpSp>
      <p:sp>
        <p:nvSpPr>
          <p:cNvPr id="14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de-DE" dirty="0" smtClean="0"/>
              <a:t>Numbers </a:t>
            </a:r>
            <a:r>
              <a:rPr lang="de-DE" dirty="0" err="1" smtClean="0"/>
              <a:t>vary</a:t>
            </a:r>
            <a:r>
              <a:rPr lang="de-DE" dirty="0" smtClean="0"/>
              <a:t> </a:t>
            </a:r>
            <a:r>
              <a:rPr lang="de-DE" dirty="0" err="1" smtClean="0"/>
              <a:t>drastically</a:t>
            </a:r>
            <a:r>
              <a:rPr lang="de-DE" dirty="0" smtClean="0"/>
              <a:t> </a:t>
            </a:r>
            <a:r>
              <a:rPr lang="de-DE" dirty="0" err="1" smtClean="0"/>
              <a:t>among</a:t>
            </a:r>
            <a:r>
              <a:rPr lang="de-DE" dirty="0" smtClean="0"/>
              <a:t> </a:t>
            </a:r>
            <a:r>
              <a:rPr lang="de-DE" dirty="0" err="1" smtClean="0"/>
              <a:t>us</a:t>
            </a:r>
            <a:r>
              <a:rPr lang="de-DE" dirty="0" smtClean="0"/>
              <a:t> </a:t>
            </a:r>
            <a:r>
              <a:rPr lang="de-DE" dirty="0" err="1" smtClean="0"/>
              <a:t>states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/>
          <a:srcRect l="2718" t="30541" r="936" b="27437"/>
          <a:stretch/>
        </p:blipFill>
        <p:spPr>
          <a:xfrm>
            <a:off x="449163" y="1844824"/>
            <a:ext cx="3708412" cy="162018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3"/>
          <a:srcRect l="3509" t="31395" r="1754" b="28151"/>
          <a:stretch/>
        </p:blipFill>
        <p:spPr>
          <a:xfrm>
            <a:off x="4896036" y="1865159"/>
            <a:ext cx="3708412" cy="1579509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l="3256" t="30229" r="1278" b="26709"/>
          <a:stretch/>
        </p:blipFill>
        <p:spPr>
          <a:xfrm>
            <a:off x="466810" y="4208738"/>
            <a:ext cx="3493122" cy="1582354"/>
          </a:xfrm>
          <a:prstGeom prst="rect">
            <a:avLst/>
          </a:prstGeom>
        </p:spPr>
      </p:pic>
      <p:grpSp>
        <p:nvGrpSpPr>
          <p:cNvPr id="19" name="Group 7"/>
          <p:cNvGrpSpPr/>
          <p:nvPr/>
        </p:nvGrpSpPr>
        <p:grpSpPr>
          <a:xfrm>
            <a:off x="358775" y="3707579"/>
            <a:ext cx="3889189" cy="307777"/>
            <a:chOff x="358775" y="1609055"/>
            <a:chExt cx="3889189" cy="307777"/>
          </a:xfrm>
        </p:grpSpPr>
        <p:cxnSp>
          <p:nvCxnSpPr>
            <p:cNvPr id="20" name="Straight Connector 8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9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Target response rate</a:t>
              </a:r>
              <a:endParaRPr 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87461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58775" y="1393031"/>
            <a:ext cx="3889189" cy="307777"/>
            <a:chOff x="358775" y="1609055"/>
            <a:chExt cx="3889189" cy="307777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Occurrences of months (2/16 features)</a:t>
              </a:r>
              <a:endParaRPr lang="en-US" sz="14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896036" y="1393030"/>
            <a:ext cx="3889189" cy="307777"/>
            <a:chOff x="358775" y="1609055"/>
            <a:chExt cx="3889189" cy="307777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Target response rate of months</a:t>
              </a:r>
              <a:endParaRPr lang="en-US" sz="1400" b="1" dirty="0"/>
            </a:p>
          </p:txBody>
        </p:sp>
      </p:grpSp>
      <p:sp>
        <p:nvSpPr>
          <p:cNvPr id="14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de-DE" dirty="0" smtClean="0"/>
              <a:t>Numbers </a:t>
            </a:r>
            <a:r>
              <a:rPr lang="de-DE" dirty="0" err="1" smtClean="0"/>
              <a:t>vary</a:t>
            </a:r>
            <a:r>
              <a:rPr lang="de-DE" dirty="0" smtClean="0"/>
              <a:t> </a:t>
            </a:r>
            <a:r>
              <a:rPr lang="de-DE" dirty="0" err="1" smtClean="0"/>
              <a:t>drastically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different </a:t>
            </a:r>
            <a:r>
              <a:rPr lang="de-DE" dirty="0" err="1" smtClean="0"/>
              <a:t>months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00" y="1728000"/>
            <a:ext cx="2520000" cy="2520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00" y="3528000"/>
            <a:ext cx="2520000" cy="252000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00" y="1728000"/>
            <a:ext cx="2520000" cy="252000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00" y="3528000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81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58775" y="1393031"/>
            <a:ext cx="3889189" cy="307777"/>
            <a:chOff x="358775" y="1609055"/>
            <a:chExt cx="3889189" cy="307777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Occurrences of days (2/16 features)</a:t>
              </a:r>
              <a:endParaRPr lang="en-US" sz="14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896036" y="1393030"/>
            <a:ext cx="3889189" cy="307777"/>
            <a:chOff x="358775" y="1609055"/>
            <a:chExt cx="3889189" cy="307777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Target response rate of days</a:t>
              </a:r>
              <a:endParaRPr lang="en-US" sz="1400" b="1" dirty="0"/>
            </a:p>
          </p:txBody>
        </p:sp>
      </p:grpSp>
      <p:sp>
        <p:nvSpPr>
          <p:cNvPr id="14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de-DE" dirty="0" smtClean="0"/>
              <a:t>Numbers </a:t>
            </a:r>
            <a:r>
              <a:rPr lang="de-DE" dirty="0" err="1" smtClean="0"/>
              <a:t>vary</a:t>
            </a:r>
            <a:r>
              <a:rPr lang="de-DE" dirty="0" smtClean="0"/>
              <a:t> </a:t>
            </a:r>
            <a:r>
              <a:rPr lang="de-DE" dirty="0" err="1" smtClean="0"/>
              <a:t>drastically</a:t>
            </a:r>
            <a:r>
              <a:rPr lang="de-DE" dirty="0" smtClean="0"/>
              <a:t> FOR different Days</a:t>
            </a:r>
            <a:endParaRPr lang="en-US" dirty="0"/>
          </a:p>
        </p:txBody>
      </p:sp>
      <p:pic>
        <p:nvPicPr>
          <p:cNvPr id="23" name="Grafik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00" y="1728000"/>
            <a:ext cx="2520000" cy="2520000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00" y="3528000"/>
            <a:ext cx="2520000" cy="2520000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00" y="1728000"/>
            <a:ext cx="2520000" cy="252000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00" y="3528000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8102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ERCIS Presentation Template">
  <a:themeElements>
    <a:clrScheme name="Custom 1">
      <a:dk1>
        <a:srgbClr val="000000"/>
      </a:dk1>
      <a:lt1>
        <a:srgbClr val="FFFFFF"/>
      </a:lt1>
      <a:dk2>
        <a:srgbClr val="5E5E5D"/>
      </a:dk2>
      <a:lt2>
        <a:srgbClr val="8797A3"/>
      </a:lt2>
      <a:accent1>
        <a:srgbClr val="852339"/>
      </a:accent1>
      <a:accent2>
        <a:srgbClr val="8797A3"/>
      </a:accent2>
      <a:accent3>
        <a:srgbClr val="435C8B"/>
      </a:accent3>
      <a:accent4>
        <a:srgbClr val="009CB3"/>
      </a:accent4>
      <a:accent5>
        <a:srgbClr val="E77C12"/>
      </a:accent5>
      <a:accent6>
        <a:srgbClr val="87BF2A"/>
      </a:accent6>
      <a:hlink>
        <a:srgbClr val="852339"/>
      </a:hlink>
      <a:folHlink>
        <a:srgbClr val="FEFFFF"/>
      </a:folHlink>
    </a:clrScheme>
    <a:fontScheme name="ERCIS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6E41BDB4-5402-44DA-B645-9072198570B8}" vid="{4CED2DA4-BDC7-4E26-85EE-A06D8C0126F0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ERCIS_Template_Office2013</Template>
  <TotalTime>4178</TotalTime>
  <Words>1853</Words>
  <Application>Microsoft Macintosh PowerPoint</Application>
  <PresentationFormat>On-screen Show (4:3)</PresentationFormat>
  <Paragraphs>388</Paragraphs>
  <Slides>52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Calibri</vt:lpstr>
      <vt:lpstr>Cambria Math</vt:lpstr>
      <vt:lpstr>Trebuchet MS</vt:lpstr>
      <vt:lpstr>Wingdings</vt:lpstr>
      <vt:lpstr>Arial</vt:lpstr>
      <vt:lpstr>ERCIS Presentation Template</vt:lpstr>
      <vt:lpstr>think-cell Folie</vt:lpstr>
      <vt:lpstr>Springleaf marketing response</vt:lpstr>
      <vt:lpstr>We use an (adjusted) version of the crisp-DM framework for data mining</vt:lpstr>
      <vt:lpstr>We use an (adjusted) version of the crisp-DM framework for data mining</vt:lpstr>
      <vt:lpstr>Agenda</vt:lpstr>
      <vt:lpstr>The available train dataset is huge; and the test set is just as big</vt:lpstr>
      <vt:lpstr>Different attribute types must be handled separately</vt:lpstr>
      <vt:lpstr>Numbers vary drastically among us states</vt:lpstr>
      <vt:lpstr>Numbers vary drastically For different months</vt:lpstr>
      <vt:lpstr>Numbers vary drastically FOR different Days</vt:lpstr>
      <vt:lpstr>Numbers vary drastically FOR different Years</vt:lpstr>
      <vt:lpstr>Agenda</vt:lpstr>
      <vt:lpstr>PowerPoint Presentation</vt:lpstr>
      <vt:lpstr>Numerical/categ. values hard to differentiate via “elbow-criterion”</vt:lpstr>
      <vt:lpstr>Elbow criterion applied to variances of unique values more insightful?</vt:lpstr>
      <vt:lpstr>Reapplying this to the number of unique values reveals drastic elbow</vt:lpstr>
      <vt:lpstr>Number of unique values for strings differs greatly</vt:lpstr>
      <vt:lpstr>No Job description or city stands out in terms of total occurrences</vt:lpstr>
      <vt:lpstr>Some attributes with absolute pearson correlation of 1 discovered </vt:lpstr>
      <vt:lpstr>Similar picture for spearman rank correlations</vt:lpstr>
      <vt:lpstr>Agenda</vt:lpstr>
      <vt:lpstr>Number of Nas varies a lot per attribute and observation</vt:lpstr>
      <vt:lpstr>Completeness of observation highly impacts target variable</vt:lpstr>
      <vt:lpstr>“Missingness” structure of attributes matters for imputation</vt:lpstr>
      <vt:lpstr>“Missingness” structure of attributes matters for imputation</vt:lpstr>
      <vt:lpstr>“Missingness” structure of attributes matters for imputation</vt:lpstr>
      <vt:lpstr>“Missingness” structure of attributes matters for imputation</vt:lpstr>
      <vt:lpstr>Attributes for imputation should be correlated to each other</vt:lpstr>
      <vt:lpstr>MICE imputation fastest but does not run on the dataset</vt:lpstr>
      <vt:lpstr>Agenda</vt:lpstr>
      <vt:lpstr>regression still most used technique for big data analysis</vt:lpstr>
      <vt:lpstr>PowerPoint Presentation</vt:lpstr>
      <vt:lpstr>On Decision trees</vt:lpstr>
      <vt:lpstr>PowerPoint Presentation</vt:lpstr>
      <vt:lpstr>eXtreme gradient Boosting (xgboost)</vt:lpstr>
      <vt:lpstr>Agenda</vt:lpstr>
      <vt:lpstr>PowerPoint Presentation</vt:lpstr>
      <vt:lpstr>PowerPoint Presentation</vt:lpstr>
      <vt:lpstr>Tuning example xgboost</vt:lpstr>
      <vt:lpstr>PowerPoint Presentation</vt:lpstr>
      <vt:lpstr>PowerPoint Presentation</vt:lpstr>
      <vt:lpstr>PowerPoint Presentation</vt:lpstr>
      <vt:lpstr>Predictions are better the more attributes a subset has</vt:lpstr>
      <vt:lpstr>Tuned algorithms sample</vt:lpstr>
      <vt:lpstr>Tuned algorithms whole set</vt:lpstr>
      <vt:lpstr>Time consumption</vt:lpstr>
      <vt:lpstr>PCA reveals steep curve; however, no distinct elbow can be identified</vt:lpstr>
      <vt:lpstr>PCA shows a tradeoff between auc and runtime performance</vt:lpstr>
      <vt:lpstr>Dataset transformation have little impact on prediction quality</vt:lpstr>
      <vt:lpstr>Lessons learned</vt:lpstr>
      <vt:lpstr>PowerPoint Presentation</vt:lpstr>
      <vt:lpstr>References</vt:lpstr>
      <vt:lpstr>PowerPoint Presentation</vt:lpstr>
    </vt:vector>
  </TitlesOfParts>
  <Manager>armin.stein@ercis.uni-muenster.de</Manager>
  <Company>WI WWU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Metaheuristics</dc:title>
  <dc:creator>Marcus Cramer</dc:creator>
  <cp:lastModifiedBy>Marcus Cramer</cp:lastModifiedBy>
  <cp:revision>1336</cp:revision>
  <cp:lastPrinted>2012-03-27T13:30:40Z</cp:lastPrinted>
  <dcterms:created xsi:type="dcterms:W3CDTF">2014-04-02T10:21:58Z</dcterms:created>
  <dcterms:modified xsi:type="dcterms:W3CDTF">2017-01-09T13:20:41Z</dcterms:modified>
</cp:coreProperties>
</file>